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6" r:id="rId5"/>
    <p:sldId id="2459" r:id="rId6"/>
    <p:sldId id="372" r:id="rId7"/>
    <p:sldId id="2456" r:id="rId8"/>
    <p:sldId id="2457" r:id="rId9"/>
    <p:sldId id="353" r:id="rId10"/>
    <p:sldId id="2439" r:id="rId11"/>
    <p:sldId id="2440" r:id="rId12"/>
    <p:sldId id="2441" r:id="rId13"/>
    <p:sldId id="2442" r:id="rId14"/>
    <p:sldId id="2443" r:id="rId15"/>
    <p:sldId id="2444" r:id="rId16"/>
    <p:sldId id="2445" r:id="rId17"/>
    <p:sldId id="2446" r:id="rId18"/>
    <p:sldId id="365" r:id="rId19"/>
    <p:sldId id="2447" r:id="rId20"/>
    <p:sldId id="2449" r:id="rId21"/>
    <p:sldId id="2451" r:id="rId22"/>
    <p:sldId id="2452" r:id="rId23"/>
    <p:sldId id="2453" r:id="rId24"/>
    <p:sldId id="2454" r:id="rId25"/>
    <p:sldId id="2455" r:id="rId26"/>
    <p:sldId id="2458" r:id="rId27"/>
    <p:sldId id="2460" r:id="rId28"/>
    <p:sldId id="243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2A2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584" autoAdjust="0"/>
  </p:normalViewPr>
  <p:slideViewPr>
    <p:cSldViewPr snapToGrid="0" showGuides="1">
      <p:cViewPr varScale="1">
        <p:scale>
          <a:sx n="114" d="100"/>
          <a:sy n="114" d="100"/>
        </p:scale>
        <p:origin x="234" y="102"/>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7/23/2021</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7/23/2021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3505583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11</a:t>
            </a:fld>
            <a:endParaRPr lang="en-US" dirty="0"/>
          </a:p>
        </p:txBody>
      </p:sp>
    </p:spTree>
    <p:extLst>
      <p:ext uri="{BB962C8B-B14F-4D97-AF65-F5344CB8AC3E}">
        <p14:creationId xmlns:p14="http://schemas.microsoft.com/office/powerpoint/2010/main" val="2259641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12</a:t>
            </a:fld>
            <a:endParaRPr lang="en-US" dirty="0"/>
          </a:p>
        </p:txBody>
      </p:sp>
    </p:spTree>
    <p:extLst>
      <p:ext uri="{BB962C8B-B14F-4D97-AF65-F5344CB8AC3E}">
        <p14:creationId xmlns:p14="http://schemas.microsoft.com/office/powerpoint/2010/main" val="1169258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13</a:t>
            </a:fld>
            <a:endParaRPr lang="en-US" dirty="0"/>
          </a:p>
        </p:txBody>
      </p:sp>
    </p:spTree>
    <p:extLst>
      <p:ext uri="{BB962C8B-B14F-4D97-AF65-F5344CB8AC3E}">
        <p14:creationId xmlns:p14="http://schemas.microsoft.com/office/powerpoint/2010/main" val="770135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14</a:t>
            </a:fld>
            <a:endParaRPr lang="en-US" dirty="0"/>
          </a:p>
        </p:txBody>
      </p:sp>
    </p:spTree>
    <p:extLst>
      <p:ext uri="{BB962C8B-B14F-4D97-AF65-F5344CB8AC3E}">
        <p14:creationId xmlns:p14="http://schemas.microsoft.com/office/powerpoint/2010/main" val="1192318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15</a:t>
            </a:fld>
            <a:endParaRPr lang="en-US" dirty="0"/>
          </a:p>
        </p:txBody>
      </p:sp>
    </p:spTree>
    <p:extLst>
      <p:ext uri="{BB962C8B-B14F-4D97-AF65-F5344CB8AC3E}">
        <p14:creationId xmlns:p14="http://schemas.microsoft.com/office/powerpoint/2010/main" val="3721430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16</a:t>
            </a:fld>
            <a:endParaRPr lang="en-US" dirty="0"/>
          </a:p>
        </p:txBody>
      </p:sp>
    </p:spTree>
    <p:extLst>
      <p:ext uri="{BB962C8B-B14F-4D97-AF65-F5344CB8AC3E}">
        <p14:creationId xmlns:p14="http://schemas.microsoft.com/office/powerpoint/2010/main" val="2701589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17</a:t>
            </a:fld>
            <a:endParaRPr lang="en-US" dirty="0"/>
          </a:p>
        </p:txBody>
      </p:sp>
    </p:spTree>
    <p:extLst>
      <p:ext uri="{BB962C8B-B14F-4D97-AF65-F5344CB8AC3E}">
        <p14:creationId xmlns:p14="http://schemas.microsoft.com/office/powerpoint/2010/main" val="2811510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18</a:t>
            </a:fld>
            <a:endParaRPr lang="en-US" dirty="0"/>
          </a:p>
        </p:txBody>
      </p:sp>
    </p:spTree>
    <p:extLst>
      <p:ext uri="{BB962C8B-B14F-4D97-AF65-F5344CB8AC3E}">
        <p14:creationId xmlns:p14="http://schemas.microsoft.com/office/powerpoint/2010/main" val="4018196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19</a:t>
            </a:fld>
            <a:endParaRPr lang="en-US" dirty="0"/>
          </a:p>
        </p:txBody>
      </p:sp>
    </p:spTree>
    <p:extLst>
      <p:ext uri="{BB962C8B-B14F-4D97-AF65-F5344CB8AC3E}">
        <p14:creationId xmlns:p14="http://schemas.microsoft.com/office/powerpoint/2010/main" val="2473979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20</a:t>
            </a:fld>
            <a:endParaRPr lang="en-US" dirty="0"/>
          </a:p>
        </p:txBody>
      </p:sp>
    </p:spTree>
    <p:extLst>
      <p:ext uri="{BB962C8B-B14F-4D97-AF65-F5344CB8AC3E}">
        <p14:creationId xmlns:p14="http://schemas.microsoft.com/office/powerpoint/2010/main" val="110516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1768833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21</a:t>
            </a:fld>
            <a:endParaRPr lang="en-US" dirty="0"/>
          </a:p>
        </p:txBody>
      </p:sp>
    </p:spTree>
    <p:extLst>
      <p:ext uri="{BB962C8B-B14F-4D97-AF65-F5344CB8AC3E}">
        <p14:creationId xmlns:p14="http://schemas.microsoft.com/office/powerpoint/2010/main" val="108716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22</a:t>
            </a:fld>
            <a:endParaRPr lang="en-US" dirty="0"/>
          </a:p>
        </p:txBody>
      </p:sp>
    </p:spTree>
    <p:extLst>
      <p:ext uri="{BB962C8B-B14F-4D97-AF65-F5344CB8AC3E}">
        <p14:creationId xmlns:p14="http://schemas.microsoft.com/office/powerpoint/2010/main" val="909865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23</a:t>
            </a:fld>
            <a:endParaRPr lang="en-US" dirty="0"/>
          </a:p>
        </p:txBody>
      </p:sp>
    </p:spTree>
    <p:extLst>
      <p:ext uri="{BB962C8B-B14F-4D97-AF65-F5344CB8AC3E}">
        <p14:creationId xmlns:p14="http://schemas.microsoft.com/office/powerpoint/2010/main" val="1778329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24</a:t>
            </a:fld>
            <a:endParaRPr lang="en-US" dirty="0"/>
          </a:p>
        </p:txBody>
      </p:sp>
    </p:spTree>
    <p:extLst>
      <p:ext uri="{BB962C8B-B14F-4D97-AF65-F5344CB8AC3E}">
        <p14:creationId xmlns:p14="http://schemas.microsoft.com/office/powerpoint/2010/main" val="156405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30572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5</a:t>
            </a:fld>
            <a:endParaRPr lang="en-US" dirty="0"/>
          </a:p>
        </p:txBody>
      </p:sp>
    </p:spTree>
    <p:extLst>
      <p:ext uri="{BB962C8B-B14F-4D97-AF65-F5344CB8AC3E}">
        <p14:creationId xmlns:p14="http://schemas.microsoft.com/office/powerpoint/2010/main" val="1857040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6</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7</a:t>
            </a:fld>
            <a:endParaRPr lang="en-US" dirty="0"/>
          </a:p>
        </p:txBody>
      </p:sp>
    </p:spTree>
    <p:extLst>
      <p:ext uri="{BB962C8B-B14F-4D97-AF65-F5344CB8AC3E}">
        <p14:creationId xmlns:p14="http://schemas.microsoft.com/office/powerpoint/2010/main" val="289627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8</a:t>
            </a:fld>
            <a:endParaRPr lang="en-US" dirty="0"/>
          </a:p>
        </p:txBody>
      </p:sp>
    </p:spTree>
    <p:extLst>
      <p:ext uri="{BB962C8B-B14F-4D97-AF65-F5344CB8AC3E}">
        <p14:creationId xmlns:p14="http://schemas.microsoft.com/office/powerpoint/2010/main" val="3947588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9</a:t>
            </a:fld>
            <a:endParaRPr lang="en-US" dirty="0"/>
          </a:p>
        </p:txBody>
      </p:sp>
    </p:spTree>
    <p:extLst>
      <p:ext uri="{BB962C8B-B14F-4D97-AF65-F5344CB8AC3E}">
        <p14:creationId xmlns:p14="http://schemas.microsoft.com/office/powerpoint/2010/main" val="134055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10</a:t>
            </a:fld>
            <a:endParaRPr lang="en-US" dirty="0"/>
          </a:p>
        </p:txBody>
      </p:sp>
    </p:spTree>
    <p:extLst>
      <p:ext uri="{BB962C8B-B14F-4D97-AF65-F5344CB8AC3E}">
        <p14:creationId xmlns:p14="http://schemas.microsoft.com/office/powerpoint/2010/main" val="19737877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7/23/2021</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ontent with Captio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0D3EFAC-5C13-4DA4-9315-4124F348281B}"/>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B6BBAF40-7561-4261-A302-1B9596F32754}"/>
              </a:ext>
            </a:extLst>
          </p:cNvPr>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dirty="0"/>
              <a:t>Click to edit Master title style</a:t>
            </a:r>
          </a:p>
        </p:txBody>
      </p:sp>
      <p:sp>
        <p:nvSpPr>
          <p:cNvPr id="27" name="Text Placeholder 3">
            <a:extLst>
              <a:ext uri="{FF2B5EF4-FFF2-40B4-BE49-F238E27FC236}">
                <a16:creationId xmlns:a16="http://schemas.microsoft.com/office/drawing/2014/main" id="{334D568D-1395-4E42-AB87-72144A6E1228}"/>
              </a:ext>
            </a:extLst>
          </p:cNvPr>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Slide Number Placeholder 5">
            <a:extLst>
              <a:ext uri="{FF2B5EF4-FFF2-40B4-BE49-F238E27FC236}">
                <a16:creationId xmlns:a16="http://schemas.microsoft.com/office/drawing/2014/main" id="{C2C316D0-E8BC-4D59-90AF-B2836E34B7C1}"/>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8" name="Content Placeholder 2">
            <a:extLst>
              <a:ext uri="{FF2B5EF4-FFF2-40B4-BE49-F238E27FC236}">
                <a16:creationId xmlns:a16="http://schemas.microsoft.com/office/drawing/2014/main" id="{56E03126-52D6-406F-9E9F-48282C80744F}"/>
              </a:ext>
            </a:extLst>
          </p:cNvPr>
          <p:cNvSpPr>
            <a:spLocks noGrp="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170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11" name="Picture 2" descr="Image result for paper texture">
            <a:extLst>
              <a:ext uri="{FF2B5EF4-FFF2-40B4-BE49-F238E27FC236}">
                <a16:creationId xmlns:a16="http://schemas.microsoft.com/office/drawing/2014/main" id="{370E6240-A25D-4EA2-B566-8F441CB09555}"/>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962492"/>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733795"/>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
        <p:nvSpPr>
          <p:cNvPr id="2" name="Footer Placeholder 1">
            <a:extLst>
              <a:ext uri="{FF2B5EF4-FFF2-40B4-BE49-F238E27FC236}">
                <a16:creationId xmlns:a16="http://schemas.microsoft.com/office/drawing/2014/main" id="{91DDF02B-636F-40A9-8E4B-022C3FCC5F14}"/>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Picture with Caption">
    <p:spTree>
      <p:nvGrpSpPr>
        <p:cNvPr id="1" name=""/>
        <p:cNvGrpSpPr/>
        <p:nvPr/>
      </p:nvGrpSpPr>
      <p:grpSpPr>
        <a:xfrm>
          <a:off x="0" y="0"/>
          <a:ext cx="0" cy="0"/>
          <a:chOff x="0" y="0"/>
          <a:chExt cx="0" cy="0"/>
        </a:xfrm>
      </p:grpSpPr>
      <p:pic>
        <p:nvPicPr>
          <p:cNvPr id="8" name="Picture 2" descr="Image result for paper texture">
            <a:extLst>
              <a:ext uri="{FF2B5EF4-FFF2-40B4-BE49-F238E27FC236}">
                <a16:creationId xmlns:a16="http://schemas.microsoft.com/office/drawing/2014/main" id="{E0004875-6DD0-41A9-9623-D30915A73E53}"/>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32238"/>
            <a:ext cx="12192000" cy="6793525"/>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4317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7/23/2021</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5" cstate="screen">
            <a:extLst>
              <a:ext uri="{BEBA8EAE-BF5A-486C-A8C5-ECC9F3942E4B}">
                <a14:imgProps xmlns:a14="http://schemas.microsoft.com/office/drawing/2010/main">
                  <a14:imgLayer r:embed="rId16">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70" r:id="rId6"/>
    <p:sldLayoutId id="2147483672" r:id="rId7"/>
    <p:sldLayoutId id="2147483673" r:id="rId8"/>
    <p:sldLayoutId id="2147483653" r:id="rId9"/>
    <p:sldLayoutId id="2147483671" r:id="rId10"/>
    <p:sldLayoutId id="2147483668" r:id="rId11"/>
    <p:sldLayoutId id="2147483654" r:id="rId12"/>
    <p:sldLayoutId id="2147483655" r:id="rId13"/>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29.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theringer.com/nfl-playoffs/2018/1/31/16953440/josh-mcdaniels-patriots-mismatche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5167619" y="2025182"/>
            <a:ext cx="6749678" cy="1872028"/>
          </a:xfrm>
        </p:spPr>
        <p:txBody>
          <a:bodyPr anchor="b">
            <a:normAutofit/>
          </a:bodyPr>
          <a:lstStyle/>
          <a:p>
            <a:pPr algn="ctr"/>
            <a:r>
              <a:rPr lang="en-US" sz="2400" dirty="0">
                <a:latin typeface="Chivo Black" panose="00000A00000000000000" pitchFamily="2" charset="0"/>
              </a:rPr>
              <a:t>LOCATING AND EXPLOITING PERSONNEL MISMATCHES in Popular route combos and defensive coverage schemes: </a:t>
            </a:r>
            <a:br>
              <a:rPr lang="en-US" sz="2400" dirty="0">
                <a:latin typeface="Chivo Black" panose="00000A00000000000000" pitchFamily="2" charset="0"/>
              </a:rPr>
            </a:br>
            <a:r>
              <a:rPr lang="en-US" sz="2400" dirty="0">
                <a:latin typeface="Chivo Black" panose="00000A00000000000000" pitchFamily="2" charset="0"/>
              </a:rPr>
              <a:t>A  data-driven analysis </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7275239" y="3890512"/>
            <a:ext cx="3232021" cy="497929"/>
          </a:xfrm>
        </p:spPr>
        <p:txBody>
          <a:bodyPr>
            <a:normAutofit fontScale="85000" lnSpcReduction="10000"/>
          </a:bodyPr>
          <a:lstStyle/>
          <a:p>
            <a:r>
              <a:rPr lang="en-US" dirty="0">
                <a:latin typeface="Chivo" panose="00000500000000000000" pitchFamily="2" charset="0"/>
              </a:rPr>
              <a:t>Bradley J. Congelio, Ph.D.</a:t>
            </a:r>
          </a:p>
        </p:txBody>
      </p:sp>
      <p:grpSp>
        <p:nvGrpSpPr>
          <p:cNvPr id="6" name="Group 5">
            <a:extLst>
              <a:ext uri="{FF2B5EF4-FFF2-40B4-BE49-F238E27FC236}">
                <a16:creationId xmlns:a16="http://schemas.microsoft.com/office/drawing/2014/main" id="{2955AFEF-677F-4E1F-9D3D-AB51EDF6B21C}"/>
              </a:ext>
            </a:extLst>
          </p:cNvPr>
          <p:cNvGrpSpPr/>
          <p:nvPr/>
        </p:nvGrpSpPr>
        <p:grpSpPr>
          <a:xfrm>
            <a:off x="7444576" y="4251602"/>
            <a:ext cx="5131909" cy="588787"/>
            <a:chOff x="6773457" y="4166482"/>
            <a:chExt cx="5131909" cy="588787"/>
          </a:xfrm>
        </p:grpSpPr>
        <p:pic>
          <p:nvPicPr>
            <p:cNvPr id="11" name="Picture 10" descr="A picture containing icon&#10;&#10;Description automatically generated">
              <a:extLst>
                <a:ext uri="{FF2B5EF4-FFF2-40B4-BE49-F238E27FC236}">
                  <a16:creationId xmlns:a16="http://schemas.microsoft.com/office/drawing/2014/main" id="{0360831F-5B00-4278-B889-EA8A9BABAF48}"/>
                </a:ext>
              </a:extLst>
            </p:cNvPr>
            <p:cNvPicPr>
              <a:picLocks noChangeAspect="1"/>
            </p:cNvPicPr>
            <p:nvPr/>
          </p:nvPicPr>
          <p:blipFill>
            <a:blip r:embed="rId2"/>
            <a:stretch>
              <a:fillRect/>
            </a:stretch>
          </p:blipFill>
          <p:spPr>
            <a:xfrm>
              <a:off x="6773457" y="4166482"/>
              <a:ext cx="588787" cy="588787"/>
            </a:xfrm>
            <a:prstGeom prst="rect">
              <a:avLst/>
            </a:prstGeom>
          </p:spPr>
        </p:pic>
        <p:sp>
          <p:nvSpPr>
            <p:cNvPr id="12" name="Text Placeholder 4">
              <a:extLst>
                <a:ext uri="{FF2B5EF4-FFF2-40B4-BE49-F238E27FC236}">
                  <a16:creationId xmlns:a16="http://schemas.microsoft.com/office/drawing/2014/main" id="{67C77FD7-13DC-4BE4-9116-D0E833D93A4D}"/>
                </a:ext>
              </a:extLst>
            </p:cNvPr>
            <p:cNvSpPr txBox="1">
              <a:spLocks/>
            </p:cNvSpPr>
            <p:nvPr/>
          </p:nvSpPr>
          <p:spPr>
            <a:xfrm>
              <a:off x="7275239" y="4211910"/>
              <a:ext cx="4630127" cy="497929"/>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kern="1200">
                  <a:solidFill>
                    <a:schemeClr val="tx1">
                      <a:tint val="75000"/>
                    </a:schemeClr>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latin typeface="Chivo" panose="00000500000000000000" pitchFamily="2" charset="0"/>
                </a:rPr>
                <a:t>@BradCongelio</a:t>
              </a:r>
            </a:p>
          </p:txBody>
        </p:sp>
      </p:grpSp>
      <p:pic>
        <p:nvPicPr>
          <p:cNvPr id="16" name="Picture Placeholder 15" descr="A football player throwing a football&#10;&#10;Description automatically generated with medium confidence">
            <a:extLst>
              <a:ext uri="{FF2B5EF4-FFF2-40B4-BE49-F238E27FC236}">
                <a16:creationId xmlns:a16="http://schemas.microsoft.com/office/drawing/2014/main" id="{EF295946-07EC-4F0F-9C5B-83D312645B70}"/>
              </a:ext>
            </a:extLst>
          </p:cNvPr>
          <p:cNvPicPr>
            <a:picLocks noGrp="1" noChangeAspect="1"/>
          </p:cNvPicPr>
          <p:nvPr>
            <p:ph type="pic" sz="quarter" idx="13"/>
          </p:nvPr>
        </p:nvPicPr>
        <p:blipFill>
          <a:blip r:embed="rId3"/>
          <a:srcRect l="25749" r="25749"/>
          <a:stretch>
            <a:fillRect/>
          </a:stretch>
        </p:blipFill>
        <p:spPr/>
      </p:pic>
      <p:pic>
        <p:nvPicPr>
          <p:cNvPr id="3" name="Picture 2" descr="Text&#10;&#10;Description automatically generated with low confidence">
            <a:extLst>
              <a:ext uri="{FF2B5EF4-FFF2-40B4-BE49-F238E27FC236}">
                <a16:creationId xmlns:a16="http://schemas.microsoft.com/office/drawing/2014/main" id="{9097D8A2-CA48-4E9D-8C60-E283A9C6884D}"/>
              </a:ext>
            </a:extLst>
          </p:cNvPr>
          <p:cNvPicPr>
            <a:picLocks noChangeAspect="1"/>
          </p:cNvPicPr>
          <p:nvPr/>
        </p:nvPicPr>
        <p:blipFill>
          <a:blip r:embed="rId4"/>
          <a:stretch>
            <a:fillRect/>
          </a:stretch>
        </p:blipFill>
        <p:spPr>
          <a:xfrm>
            <a:off x="7335335" y="4911335"/>
            <a:ext cx="2926086" cy="792482"/>
          </a:xfrm>
          <a:prstGeom prst="rect">
            <a:avLst/>
          </a:prstGeom>
        </p:spPr>
      </p:pic>
      <p:cxnSp>
        <p:nvCxnSpPr>
          <p:cNvPr id="13" name="Straight Connector 12">
            <a:extLst>
              <a:ext uri="{FF2B5EF4-FFF2-40B4-BE49-F238E27FC236}">
                <a16:creationId xmlns:a16="http://schemas.microsoft.com/office/drawing/2014/main" id="{C86B4922-CF52-41C1-B9DC-5B735DEC5670}"/>
              </a:ext>
            </a:extLst>
          </p:cNvPr>
          <p:cNvCxnSpPr/>
          <p:nvPr/>
        </p:nvCxnSpPr>
        <p:spPr>
          <a:xfrm>
            <a:off x="6509221" y="3894001"/>
            <a:ext cx="4591515"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6">
            <a:extLst>
              <a:ext uri="{FF2B5EF4-FFF2-40B4-BE49-F238E27FC236}">
                <a16:creationId xmlns:a16="http://schemas.microsoft.com/office/drawing/2014/main" id="{3FC52159-FD7B-4BFD-B108-6AA7C27ED763}"/>
              </a:ext>
            </a:extLst>
          </p:cNvPr>
          <p:cNvSpPr txBox="1"/>
          <p:nvPr/>
        </p:nvSpPr>
        <p:spPr>
          <a:xfrm>
            <a:off x="7236010" y="578816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Tree>
    <p:extLst>
      <p:ext uri="{BB962C8B-B14F-4D97-AF65-F5344CB8AC3E}">
        <p14:creationId xmlns:p14="http://schemas.microsoft.com/office/powerpoint/2010/main" val="51785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4341340" y="248137"/>
            <a:ext cx="7678542" cy="577080"/>
          </a:xfrm>
        </p:spPr>
        <p:txBody>
          <a:bodyPr/>
          <a:lstStyle/>
          <a:p>
            <a:pPr algn="ctr"/>
            <a:r>
              <a:rPr lang="en-US" sz="3200" dirty="0">
                <a:latin typeface="Chivo Black" panose="00000A00000000000000" pitchFamily="2" charset="0"/>
              </a:rPr>
              <a:t>An EPA of +3 is cause for concern</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10</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22" name="TextBox 21">
            <a:extLst>
              <a:ext uri="{FF2B5EF4-FFF2-40B4-BE49-F238E27FC236}">
                <a16:creationId xmlns:a16="http://schemas.microsoft.com/office/drawing/2014/main" id="{5C540237-8DEF-4F7E-84A5-7CA856ACB8B1}"/>
              </a:ext>
            </a:extLst>
          </p:cNvPr>
          <p:cNvSpPr txBox="1"/>
          <p:nvPr/>
        </p:nvSpPr>
        <p:spPr>
          <a:xfrm>
            <a:off x="4664029" y="1065358"/>
            <a:ext cx="6134430" cy="2031325"/>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Unfortunately, an EPA of +3 is immediately suspect. </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 unusually high number is the result of route combo 5 being employed against Cover 0 just </a:t>
            </a:r>
            <a:r>
              <a:rPr lang="en-US" u="sng" dirty="0">
                <a:latin typeface="Chivo Light" panose="00000500000000000000" pitchFamily="2" charset="0"/>
              </a:rPr>
              <a:t>once</a:t>
            </a:r>
            <a:r>
              <a:rPr lang="en-US" i="1" dirty="0">
                <a:latin typeface="Chivo Light" panose="00000500000000000000" pitchFamily="2" charset="0"/>
              </a:rPr>
              <a:t> </a:t>
            </a:r>
            <a:r>
              <a:rPr lang="en-US" dirty="0">
                <a:latin typeface="Chivo Light" panose="00000500000000000000" pitchFamily="2" charset="0"/>
              </a:rPr>
              <a:t>during all of the 2020 season. </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What happened? See the video below:</a:t>
            </a:r>
            <a:endParaRPr lang="en-US" b="1" dirty="0">
              <a:latin typeface="Chivo Light" panose="00000500000000000000" pitchFamily="2" charset="0"/>
            </a:endParaRPr>
          </a:p>
        </p:txBody>
      </p:sp>
      <p:pic>
        <p:nvPicPr>
          <p:cNvPr id="6" name="Picture Placeholder 5" descr="A picture containing person, player, outdoor, sport&#10;&#10;Description automatically generated">
            <a:extLst>
              <a:ext uri="{FF2B5EF4-FFF2-40B4-BE49-F238E27FC236}">
                <a16:creationId xmlns:a16="http://schemas.microsoft.com/office/drawing/2014/main" id="{A4FEE060-9168-4074-A79B-DD5730E84DA9}"/>
              </a:ext>
            </a:extLst>
          </p:cNvPr>
          <p:cNvPicPr>
            <a:picLocks noGrp="1" noChangeAspect="1"/>
          </p:cNvPicPr>
          <p:nvPr>
            <p:ph type="pic" sz="quarter" idx="13"/>
          </p:nvPr>
        </p:nvPicPr>
        <p:blipFill>
          <a:blip r:embed="rId5"/>
          <a:srcRect l="14565" r="14565"/>
          <a:stretch>
            <a:fillRect/>
          </a:stretch>
        </p:blipFill>
        <p:spPr>
          <a:xfrm>
            <a:off x="0" y="0"/>
            <a:ext cx="4217598" cy="3955055"/>
          </a:xfrm>
        </p:spPr>
      </p:pic>
      <p:pic>
        <p:nvPicPr>
          <p:cNvPr id="7" name="pantherskansascity">
            <a:hlinkClick r:id="" action="ppaction://media"/>
            <a:extLst>
              <a:ext uri="{FF2B5EF4-FFF2-40B4-BE49-F238E27FC236}">
                <a16:creationId xmlns:a16="http://schemas.microsoft.com/office/drawing/2014/main" id="{281F9514-8EAF-462D-975D-BC2DD6471A6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42196" y="3052334"/>
            <a:ext cx="5656263" cy="3429000"/>
          </a:xfrm>
          <a:prstGeom prst="rect">
            <a:avLst/>
          </a:prstGeom>
        </p:spPr>
      </p:pic>
    </p:spTree>
    <p:extLst>
      <p:ext uri="{BB962C8B-B14F-4D97-AF65-F5344CB8AC3E}">
        <p14:creationId xmlns:p14="http://schemas.microsoft.com/office/powerpoint/2010/main" val="223739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386998" y="421474"/>
            <a:ext cx="6901732" cy="577080"/>
          </a:xfrm>
        </p:spPr>
        <p:txBody>
          <a:bodyPr/>
          <a:lstStyle/>
          <a:p>
            <a:pPr algn="ctr"/>
            <a:r>
              <a:rPr lang="en-US" sz="3200" dirty="0">
                <a:latin typeface="Chivo Black" panose="00000A00000000000000" pitchFamily="2" charset="0"/>
              </a:rPr>
              <a:t>Creating an adjusted </a:t>
            </a:r>
            <a:r>
              <a:rPr lang="en-US" sz="3200" dirty="0" err="1">
                <a:latin typeface="Chivo Black" panose="00000A00000000000000" pitchFamily="2" charset="0"/>
              </a:rPr>
              <a:t>epa</a:t>
            </a:r>
            <a:br>
              <a:rPr lang="en-US" sz="3200" dirty="0">
                <a:latin typeface="Chivo Black" panose="00000A00000000000000" pitchFamily="2" charset="0"/>
              </a:rPr>
            </a:br>
            <a:r>
              <a:rPr lang="en-US" sz="3200" dirty="0">
                <a:latin typeface="Chivo Black" panose="00000A00000000000000" pitchFamily="2" charset="0"/>
              </a:rPr>
              <a:t>via weighted means</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11</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9" name="Picture Placeholder 8" descr="A football player throwing a ball&#10;&#10;Description automatically generated">
            <a:extLst>
              <a:ext uri="{FF2B5EF4-FFF2-40B4-BE49-F238E27FC236}">
                <a16:creationId xmlns:a16="http://schemas.microsoft.com/office/drawing/2014/main" id="{E97F50E9-04A0-4D51-BB52-EFC667319332}"/>
              </a:ext>
            </a:extLst>
          </p:cNvPr>
          <p:cNvPicPr>
            <a:picLocks noGrp="1" noChangeAspect="1"/>
          </p:cNvPicPr>
          <p:nvPr>
            <p:ph type="pic" sz="quarter" idx="13"/>
          </p:nvPr>
        </p:nvPicPr>
        <p:blipFill>
          <a:blip r:embed="rId3"/>
          <a:srcRect l="20006" r="20006"/>
          <a:stretch>
            <a:fillRect/>
          </a:stretch>
        </p:blipFill>
        <p:spPr>
          <a:xfrm>
            <a:off x="7752523" y="0"/>
            <a:ext cx="4439478" cy="4163123"/>
          </a:xfrm>
        </p:spPr>
      </p:pic>
      <p:sp>
        <p:nvSpPr>
          <p:cNvPr id="13" name="TextBox 12">
            <a:extLst>
              <a:ext uri="{FF2B5EF4-FFF2-40B4-BE49-F238E27FC236}">
                <a16:creationId xmlns:a16="http://schemas.microsoft.com/office/drawing/2014/main" id="{71282F8C-AC60-48A7-BF93-CDD0B0F6F930}"/>
              </a:ext>
            </a:extLst>
          </p:cNvPr>
          <p:cNvSpPr txBox="1"/>
          <p:nvPr/>
        </p:nvSpPr>
        <p:spPr>
          <a:xfrm>
            <a:off x="525655" y="2699944"/>
            <a:ext cx="6134430" cy="2308324"/>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To correct this issue, we must take into consideration the </a:t>
            </a:r>
            <a:r>
              <a:rPr lang="en-US" b="1" dirty="0">
                <a:latin typeface="Chivo Light" panose="00000500000000000000" pitchFamily="2" charset="0"/>
              </a:rPr>
              <a:t>total number of times any one combo was run against a coverage scheme.</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To do this, I created an </a:t>
            </a:r>
            <a:r>
              <a:rPr lang="en-US" i="1" dirty="0">
                <a:latin typeface="Chivo Light" panose="00000500000000000000" pitchFamily="2" charset="0"/>
              </a:rPr>
              <a:t>`Adjusted EPA`</a:t>
            </a:r>
            <a:r>
              <a:rPr lang="en-US" dirty="0">
                <a:latin typeface="Chivo Light" panose="00000500000000000000" pitchFamily="2" charset="0"/>
              </a:rPr>
              <a:t> metric that values those combos/scheme combinations with higher amounts of attempts.</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p:txBody>
      </p:sp>
      <p:pic>
        <p:nvPicPr>
          <p:cNvPr id="16" name="Picture 15" descr="Text, whiteboard&#10;&#10;Description automatically generated">
            <a:extLst>
              <a:ext uri="{FF2B5EF4-FFF2-40B4-BE49-F238E27FC236}">
                <a16:creationId xmlns:a16="http://schemas.microsoft.com/office/drawing/2014/main" id="{BAB6F2EE-6797-494A-9B36-06A2B987CF49}"/>
              </a:ext>
            </a:extLst>
          </p:cNvPr>
          <p:cNvPicPr>
            <a:picLocks noChangeAspect="1"/>
          </p:cNvPicPr>
          <p:nvPr/>
        </p:nvPicPr>
        <p:blipFill>
          <a:blip r:embed="rId4"/>
          <a:stretch>
            <a:fillRect/>
          </a:stretch>
        </p:blipFill>
        <p:spPr>
          <a:xfrm>
            <a:off x="2208842" y="874143"/>
            <a:ext cx="3358805" cy="2010467"/>
          </a:xfrm>
          <a:prstGeom prst="rect">
            <a:avLst/>
          </a:prstGeom>
        </p:spPr>
      </p:pic>
    </p:spTree>
    <p:extLst>
      <p:ext uri="{BB962C8B-B14F-4D97-AF65-F5344CB8AC3E}">
        <p14:creationId xmlns:p14="http://schemas.microsoft.com/office/powerpoint/2010/main" val="4052067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380447" y="210737"/>
            <a:ext cx="6935069" cy="577080"/>
          </a:xfrm>
        </p:spPr>
        <p:txBody>
          <a:bodyPr/>
          <a:lstStyle/>
          <a:p>
            <a:pPr algn="ctr"/>
            <a:r>
              <a:rPr lang="en-US" sz="3200" dirty="0">
                <a:latin typeface="Chivo Black" panose="00000A00000000000000" pitchFamily="2" charset="0"/>
              </a:rPr>
              <a:t>Adjusted top-level Results:</a:t>
            </a:r>
            <a:br>
              <a:rPr lang="en-US" sz="3200" dirty="0">
                <a:latin typeface="Chivo Black" panose="00000A00000000000000" pitchFamily="2" charset="0"/>
              </a:rPr>
            </a:br>
            <a:r>
              <a:rPr lang="en-US" sz="1600" i="1" dirty="0">
                <a:latin typeface="Chivo Light" panose="00000500000000000000" pitchFamily="2" charset="0"/>
              </a:rPr>
              <a:t>Adjusted </a:t>
            </a:r>
            <a:r>
              <a:rPr lang="en-US" sz="1600" i="1" dirty="0" err="1">
                <a:latin typeface="Chivo Light" panose="00000500000000000000" pitchFamily="2" charset="0"/>
              </a:rPr>
              <a:t>epa</a:t>
            </a:r>
            <a:r>
              <a:rPr lang="en-US" sz="1600" i="1" dirty="0">
                <a:latin typeface="Chivo Light" panose="00000500000000000000" pitchFamily="2" charset="0"/>
              </a:rPr>
              <a:t>/combo vs. Coverage Scheme</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12</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744145"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22" name="TextBox 21">
            <a:extLst>
              <a:ext uri="{FF2B5EF4-FFF2-40B4-BE49-F238E27FC236}">
                <a16:creationId xmlns:a16="http://schemas.microsoft.com/office/drawing/2014/main" id="{5C540237-8DEF-4F7E-84A5-7CA856ACB8B1}"/>
              </a:ext>
            </a:extLst>
          </p:cNvPr>
          <p:cNvSpPr txBox="1"/>
          <p:nvPr/>
        </p:nvSpPr>
        <p:spPr>
          <a:xfrm>
            <a:off x="103902" y="723904"/>
            <a:ext cx="6134430" cy="2585323"/>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 correlation after creating the adjusted EPA is drastically different – in a good way.</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We still have two 2+ EPAs, but I am now comfortable with them as they are weighted by total plays.</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a:lnSpc>
                <a:spcPct val="100000"/>
              </a:lnSpc>
              <a:spcBef>
                <a:spcPts val="0"/>
              </a:spcBef>
            </a:pPr>
            <a:br>
              <a:rPr lang="en-US" b="1" dirty="0">
                <a:latin typeface="Chivo Light" panose="00000500000000000000" pitchFamily="2" charset="0"/>
              </a:rPr>
            </a:b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p:txBody>
      </p:sp>
      <p:sp>
        <p:nvSpPr>
          <p:cNvPr id="17" name="Text Placeholder 7">
            <a:extLst>
              <a:ext uri="{FF2B5EF4-FFF2-40B4-BE49-F238E27FC236}">
                <a16:creationId xmlns:a16="http://schemas.microsoft.com/office/drawing/2014/main" id="{5E1262E3-DF0A-4E90-BB0F-5DDC2C80E063}"/>
              </a:ext>
            </a:extLst>
          </p:cNvPr>
          <p:cNvSpPr txBox="1">
            <a:spLocks/>
          </p:cNvSpPr>
          <p:nvPr/>
        </p:nvSpPr>
        <p:spPr>
          <a:xfrm>
            <a:off x="7666861" y="3117867"/>
            <a:ext cx="3932237" cy="2767864"/>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hivo Light" panose="00000500000000000000" pitchFamily="2" charset="0"/>
              </a:rPr>
              <a:t>The most successful route combination was ‘Combo 6’ against a “Screen” defensive scheme.</a:t>
            </a:r>
          </a:p>
          <a:p>
            <a:r>
              <a:rPr lang="en-US" sz="2000" dirty="0">
                <a:latin typeface="Chivo Light" panose="00000500000000000000" pitchFamily="2" charset="0"/>
              </a:rPr>
              <a:t>Combo 6 is:</a:t>
            </a:r>
          </a:p>
          <a:p>
            <a:pPr lvl="1"/>
            <a:r>
              <a:rPr lang="en-US" sz="2000" dirty="0">
                <a:latin typeface="Chivo Light" panose="00000500000000000000" pitchFamily="2" charset="0"/>
              </a:rPr>
              <a:t>Out</a:t>
            </a:r>
          </a:p>
          <a:p>
            <a:pPr lvl="1"/>
            <a:r>
              <a:rPr lang="en-US" sz="2000" dirty="0">
                <a:latin typeface="Chivo Light" panose="00000500000000000000" pitchFamily="2" charset="0"/>
              </a:rPr>
              <a:t>Run Fake</a:t>
            </a:r>
          </a:p>
          <a:p>
            <a:pPr lvl="1"/>
            <a:r>
              <a:rPr lang="en-US" sz="2000" dirty="0">
                <a:latin typeface="Chivo Light" panose="00000500000000000000" pitchFamily="2" charset="0"/>
              </a:rPr>
              <a:t>Screen - Bubble</a:t>
            </a:r>
          </a:p>
          <a:p>
            <a:pPr marL="0" indent="0">
              <a:buNone/>
            </a:pPr>
            <a:endParaRPr lang="en-US" sz="1400" dirty="0">
              <a:latin typeface="Chivo Light" panose="00000500000000000000" pitchFamily="2" charset="0"/>
            </a:endParaRPr>
          </a:p>
        </p:txBody>
      </p:sp>
      <p:pic>
        <p:nvPicPr>
          <p:cNvPr id="14" name="Picture Placeholder 13" descr="A football player throwing a football&#10;&#10;Description automatically generated">
            <a:extLst>
              <a:ext uri="{FF2B5EF4-FFF2-40B4-BE49-F238E27FC236}">
                <a16:creationId xmlns:a16="http://schemas.microsoft.com/office/drawing/2014/main" id="{84CA5FFD-0A29-45CC-856A-B23A270FF1CF}"/>
              </a:ext>
            </a:extLst>
          </p:cNvPr>
          <p:cNvPicPr>
            <a:picLocks noGrp="1" noChangeAspect="1"/>
          </p:cNvPicPr>
          <p:nvPr>
            <p:ph type="pic" sz="quarter" idx="13"/>
          </p:nvPr>
        </p:nvPicPr>
        <p:blipFill>
          <a:blip r:embed="rId3"/>
          <a:srcRect l="14439" r="14439"/>
          <a:stretch>
            <a:fillRect/>
          </a:stretch>
        </p:blipFill>
        <p:spPr>
          <a:xfrm>
            <a:off x="9129802" y="0"/>
            <a:ext cx="3062198" cy="2871578"/>
          </a:xfrm>
        </p:spPr>
      </p:pic>
      <p:pic>
        <p:nvPicPr>
          <p:cNvPr id="18" name="Picture 17" descr="Chart&#10;&#10;Description automatically generated">
            <a:extLst>
              <a:ext uri="{FF2B5EF4-FFF2-40B4-BE49-F238E27FC236}">
                <a16:creationId xmlns:a16="http://schemas.microsoft.com/office/drawing/2014/main" id="{5D0645A7-43D8-4DC7-B5CD-9E09E7D31C9A}"/>
              </a:ext>
            </a:extLst>
          </p:cNvPr>
          <p:cNvPicPr>
            <a:picLocks noChangeAspect="1"/>
          </p:cNvPicPr>
          <p:nvPr/>
        </p:nvPicPr>
        <p:blipFill>
          <a:blip r:embed="rId4"/>
          <a:stretch>
            <a:fillRect/>
          </a:stretch>
        </p:blipFill>
        <p:spPr>
          <a:xfrm>
            <a:off x="323120" y="2205333"/>
            <a:ext cx="6935069" cy="4592932"/>
          </a:xfrm>
          <a:prstGeom prst="rect">
            <a:avLst/>
          </a:prstGeom>
        </p:spPr>
      </p:pic>
    </p:spTree>
    <p:extLst>
      <p:ext uri="{BB962C8B-B14F-4D97-AF65-F5344CB8AC3E}">
        <p14:creationId xmlns:p14="http://schemas.microsoft.com/office/powerpoint/2010/main" val="102970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4230680" y="822324"/>
            <a:ext cx="6901732" cy="577080"/>
          </a:xfrm>
        </p:spPr>
        <p:txBody>
          <a:bodyPr/>
          <a:lstStyle/>
          <a:p>
            <a:pPr algn="ctr"/>
            <a:r>
              <a:rPr lang="en-US" sz="2800" dirty="0">
                <a:highlight>
                  <a:srgbClr val="FFFF00"/>
                </a:highlight>
                <a:latin typeface="Chivo Black" panose="00000A00000000000000" pitchFamily="2" charset="0"/>
              </a:rPr>
              <a:t>Final adjusted RESULTS:</a:t>
            </a:r>
            <a:br>
              <a:rPr lang="en-US" sz="2800" dirty="0">
                <a:latin typeface="Chivo Black" panose="00000A00000000000000" pitchFamily="2" charset="0"/>
              </a:rPr>
            </a:br>
            <a:r>
              <a:rPr lang="en-US" sz="2800" dirty="0">
                <a:latin typeface="Chivo Black" panose="00000A00000000000000" pitchFamily="2" charset="0"/>
              </a:rPr>
              <a:t>Which route combos perform best against coverage type?</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13</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9" name="Picture Placeholder 8" descr="A football player in a blue uniform holding a football&#10;&#10;Description automatically generated with low confidence">
            <a:extLst>
              <a:ext uri="{FF2B5EF4-FFF2-40B4-BE49-F238E27FC236}">
                <a16:creationId xmlns:a16="http://schemas.microsoft.com/office/drawing/2014/main" id="{6F180194-A447-49FC-A7D1-69CF764F8F78}"/>
              </a:ext>
            </a:extLst>
          </p:cNvPr>
          <p:cNvPicPr>
            <a:picLocks noGrp="1" noChangeAspect="1"/>
          </p:cNvPicPr>
          <p:nvPr>
            <p:ph type="pic" sz="quarter" idx="13"/>
          </p:nvPr>
        </p:nvPicPr>
        <p:blipFill>
          <a:blip r:embed="rId3"/>
          <a:srcRect t="3116" b="3116"/>
          <a:stretch>
            <a:fillRect/>
          </a:stretch>
        </p:blipFill>
        <p:spPr>
          <a:xfrm>
            <a:off x="0" y="0"/>
            <a:ext cx="3986435" cy="3738282"/>
          </a:xfrm>
        </p:spPr>
      </p:pic>
      <p:graphicFrame>
        <p:nvGraphicFramePr>
          <p:cNvPr id="14" name="Table 17">
            <a:extLst>
              <a:ext uri="{FF2B5EF4-FFF2-40B4-BE49-F238E27FC236}">
                <a16:creationId xmlns:a16="http://schemas.microsoft.com/office/drawing/2014/main" id="{FC7052B9-B02B-4647-AE5A-43619CAEB857}"/>
              </a:ext>
            </a:extLst>
          </p:cNvPr>
          <p:cNvGraphicFramePr>
            <a:graphicFrameLocks noGrp="1"/>
          </p:cNvGraphicFramePr>
          <p:nvPr>
            <p:extLst>
              <p:ext uri="{D42A27DB-BD31-4B8C-83A1-F6EECF244321}">
                <p14:modId xmlns:p14="http://schemas.microsoft.com/office/powerpoint/2010/main" val="4084405714"/>
              </p:ext>
            </p:extLst>
          </p:nvPr>
        </p:nvGraphicFramePr>
        <p:xfrm>
          <a:off x="4081500" y="1474073"/>
          <a:ext cx="7334716" cy="3999833"/>
        </p:xfrm>
        <a:graphic>
          <a:graphicData uri="http://schemas.openxmlformats.org/drawingml/2006/table">
            <a:tbl>
              <a:tblPr firstRow="1" bandRow="1">
                <a:tableStyleId>{5C22544A-7EE6-4342-B048-85BDC9FD1C3A}</a:tableStyleId>
              </a:tblPr>
              <a:tblGrid>
                <a:gridCol w="2310911">
                  <a:extLst>
                    <a:ext uri="{9D8B030D-6E8A-4147-A177-3AD203B41FA5}">
                      <a16:colId xmlns:a16="http://schemas.microsoft.com/office/drawing/2014/main" val="3963072972"/>
                    </a:ext>
                  </a:extLst>
                </a:gridCol>
                <a:gridCol w="3842158">
                  <a:extLst>
                    <a:ext uri="{9D8B030D-6E8A-4147-A177-3AD203B41FA5}">
                      <a16:colId xmlns:a16="http://schemas.microsoft.com/office/drawing/2014/main" val="736434038"/>
                    </a:ext>
                  </a:extLst>
                </a:gridCol>
                <a:gridCol w="1181647">
                  <a:extLst>
                    <a:ext uri="{9D8B030D-6E8A-4147-A177-3AD203B41FA5}">
                      <a16:colId xmlns:a16="http://schemas.microsoft.com/office/drawing/2014/main" val="529221164"/>
                    </a:ext>
                  </a:extLst>
                </a:gridCol>
              </a:tblGrid>
              <a:tr h="625594">
                <a:tc>
                  <a:txBody>
                    <a:bodyPr/>
                    <a:lstStyle/>
                    <a:p>
                      <a:pPr algn="ctr"/>
                      <a:r>
                        <a:rPr lang="en-US" dirty="0">
                          <a:latin typeface="Chivo Black" panose="00000A00000000000000" pitchFamily="2" charset="0"/>
                        </a:rPr>
                        <a:t>Defensive Scheme</a:t>
                      </a:r>
                    </a:p>
                  </a:txBody>
                  <a:tcPr anchor="ctr"/>
                </a:tc>
                <a:tc>
                  <a:txBody>
                    <a:bodyPr/>
                    <a:lstStyle/>
                    <a:p>
                      <a:pPr algn="ctr"/>
                      <a:r>
                        <a:rPr lang="en-US" dirty="0">
                          <a:latin typeface="Chivo Black" panose="00000A00000000000000" pitchFamily="2" charset="0"/>
                        </a:rPr>
                        <a:t>Most Successful Route Combo</a:t>
                      </a:r>
                    </a:p>
                  </a:txBody>
                  <a:tcPr anchor="ctr"/>
                </a:tc>
                <a:tc>
                  <a:txBody>
                    <a:bodyPr/>
                    <a:lstStyle/>
                    <a:p>
                      <a:pPr algn="ctr"/>
                      <a:r>
                        <a:rPr lang="en-US" dirty="0">
                          <a:latin typeface="Chivo Black" panose="00000A00000000000000" pitchFamily="2" charset="0"/>
                        </a:rPr>
                        <a:t>Adj. EPA</a:t>
                      </a:r>
                    </a:p>
                  </a:txBody>
                  <a:tcPr anchor="ctr"/>
                </a:tc>
                <a:extLst>
                  <a:ext uri="{0D108BD9-81ED-4DB2-BD59-A6C34878D82A}">
                    <a16:rowId xmlns:a16="http://schemas.microsoft.com/office/drawing/2014/main" val="1057668161"/>
                  </a:ext>
                </a:extLst>
              </a:tr>
              <a:tr h="2911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Combination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Chip – Flat, Curl</a:t>
                      </a:r>
                    </a:p>
                  </a:txBody>
                  <a:tcPr anchor="ctr"/>
                </a:tc>
                <a:tc>
                  <a:txBody>
                    <a:bodyPr/>
                    <a:lstStyle/>
                    <a:p>
                      <a:pPr algn="ctr"/>
                      <a:r>
                        <a:rPr lang="en-US" sz="1200" dirty="0">
                          <a:latin typeface="Chivo Light" panose="00000500000000000000" pitchFamily="2" charset="0"/>
                        </a:rPr>
                        <a:t>0.00</a:t>
                      </a:r>
                    </a:p>
                  </a:txBody>
                  <a:tcPr anchor="ctr"/>
                </a:tc>
                <a:extLst>
                  <a:ext uri="{0D108BD9-81ED-4DB2-BD59-A6C34878D82A}">
                    <a16:rowId xmlns:a16="http://schemas.microsoft.com/office/drawing/2014/main" val="3470034772"/>
                  </a:ext>
                </a:extLst>
              </a:tr>
              <a:tr h="276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Cover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Out, Run Fake, Screen - Bubble</a:t>
                      </a:r>
                    </a:p>
                  </a:txBody>
                  <a:tcPr anchor="ctr"/>
                </a:tc>
                <a:tc>
                  <a:txBody>
                    <a:bodyPr/>
                    <a:lstStyle/>
                    <a:p>
                      <a:pPr algn="ctr"/>
                      <a:r>
                        <a:rPr lang="en-US" sz="1200" dirty="0">
                          <a:latin typeface="Chivo Light" panose="00000500000000000000" pitchFamily="2" charset="0"/>
                        </a:rPr>
                        <a:t>0.23</a:t>
                      </a:r>
                    </a:p>
                  </a:txBody>
                  <a:tcPr anchor="ctr"/>
                </a:tc>
                <a:extLst>
                  <a:ext uri="{0D108BD9-81ED-4DB2-BD59-A6C34878D82A}">
                    <a16:rowId xmlns:a16="http://schemas.microsoft.com/office/drawing/2014/main" val="2262945156"/>
                  </a:ext>
                </a:extLst>
              </a:tr>
              <a:tr h="302004">
                <a:tc>
                  <a:txBody>
                    <a:bodyPr/>
                    <a:lstStyle/>
                    <a:p>
                      <a:pPr algn="ctr"/>
                      <a:r>
                        <a:rPr lang="en-US" sz="1200" dirty="0">
                          <a:latin typeface="Chivo Light" panose="00000500000000000000" pitchFamily="2" charset="0"/>
                        </a:rPr>
                        <a:t>Cover 1</a:t>
                      </a:r>
                    </a:p>
                  </a:txBody>
                  <a:tcPr anchor="ctr"/>
                </a:tc>
                <a:tc>
                  <a:txBody>
                    <a:bodyPr/>
                    <a:lstStyle/>
                    <a:p>
                      <a:pPr algn="ctr"/>
                      <a:r>
                        <a:rPr lang="en-US" sz="1200" dirty="0">
                          <a:latin typeface="Chivo Light" panose="00000500000000000000" pitchFamily="2" charset="0"/>
                        </a:rPr>
                        <a:t>Flat – Left, Flat – Right, Over Ball, Slant</a:t>
                      </a:r>
                    </a:p>
                  </a:txBody>
                  <a:tcPr anchor="ctr"/>
                </a:tc>
                <a:tc>
                  <a:txBody>
                    <a:bodyPr/>
                    <a:lstStyle/>
                    <a:p>
                      <a:pPr algn="ctr"/>
                      <a:r>
                        <a:rPr lang="en-US" sz="1200" dirty="0">
                          <a:latin typeface="Chivo Light" panose="00000500000000000000" pitchFamily="2" charset="0"/>
                        </a:rPr>
                        <a:t>1.09</a:t>
                      </a:r>
                    </a:p>
                  </a:txBody>
                  <a:tcPr anchor="ctr"/>
                </a:tc>
                <a:extLst>
                  <a:ext uri="{0D108BD9-81ED-4DB2-BD59-A6C34878D82A}">
                    <a16:rowId xmlns:a16="http://schemas.microsoft.com/office/drawing/2014/main" val="924176428"/>
                  </a:ext>
                </a:extLst>
              </a:tr>
              <a:tr h="276836">
                <a:tc>
                  <a:txBody>
                    <a:bodyPr/>
                    <a:lstStyle/>
                    <a:p>
                      <a:pPr algn="ctr"/>
                      <a:r>
                        <a:rPr lang="en-US" sz="1200" dirty="0">
                          <a:latin typeface="Chivo Light" panose="00000500000000000000" pitchFamily="2" charset="0"/>
                        </a:rPr>
                        <a:t>Cover 2</a:t>
                      </a:r>
                    </a:p>
                  </a:txBody>
                  <a:tcPr anchor="ctr"/>
                </a:tc>
                <a:tc>
                  <a:txBody>
                    <a:bodyPr/>
                    <a:lstStyle/>
                    <a:p>
                      <a:pPr algn="ctr"/>
                      <a:r>
                        <a:rPr lang="en-US" sz="1200" dirty="0">
                          <a:latin typeface="Chivo Light" panose="00000500000000000000" pitchFamily="2" charset="0"/>
                        </a:rPr>
                        <a:t>Flat – Left, Flat – Right, Over Ball, Slant</a:t>
                      </a:r>
                    </a:p>
                  </a:txBody>
                  <a:tcPr anchor="ctr"/>
                </a:tc>
                <a:tc>
                  <a:txBody>
                    <a:bodyPr/>
                    <a:lstStyle/>
                    <a:p>
                      <a:pPr algn="ctr"/>
                      <a:r>
                        <a:rPr lang="en-US" sz="1200" dirty="0">
                          <a:latin typeface="Chivo Light" panose="00000500000000000000" pitchFamily="2" charset="0"/>
                        </a:rPr>
                        <a:t>0.55</a:t>
                      </a:r>
                    </a:p>
                  </a:txBody>
                  <a:tcPr anchor="ctr"/>
                </a:tc>
                <a:extLst>
                  <a:ext uri="{0D108BD9-81ED-4DB2-BD59-A6C34878D82A}">
                    <a16:rowId xmlns:a16="http://schemas.microsoft.com/office/drawing/2014/main" val="2617615536"/>
                  </a:ext>
                </a:extLst>
              </a:tr>
              <a:tr h="268448">
                <a:tc>
                  <a:txBody>
                    <a:bodyPr/>
                    <a:lstStyle/>
                    <a:p>
                      <a:pPr algn="ctr"/>
                      <a:r>
                        <a:rPr lang="en-US" sz="1200" dirty="0">
                          <a:latin typeface="Chivo Light" panose="00000500000000000000" pitchFamily="2" charset="0"/>
                        </a:rPr>
                        <a:t>Cover 3</a:t>
                      </a:r>
                    </a:p>
                  </a:txBody>
                  <a:tcPr anchor="ctr"/>
                </a:tc>
                <a:tc>
                  <a:txBody>
                    <a:bodyPr/>
                    <a:lstStyle/>
                    <a:p>
                      <a:pPr algn="ctr"/>
                      <a:r>
                        <a:rPr lang="en-US" sz="1200" dirty="0">
                          <a:latin typeface="Chivo Light" panose="00000500000000000000" pitchFamily="2" charset="0"/>
                        </a:rPr>
                        <a:t>Out, Run Fake, Screen - Bubble</a:t>
                      </a:r>
                    </a:p>
                  </a:txBody>
                  <a:tcPr anchor="ctr"/>
                </a:tc>
                <a:tc>
                  <a:txBody>
                    <a:bodyPr/>
                    <a:lstStyle/>
                    <a:p>
                      <a:pPr algn="ctr"/>
                      <a:r>
                        <a:rPr lang="en-US" sz="1200" dirty="0">
                          <a:latin typeface="Chivo Light" panose="00000500000000000000" pitchFamily="2" charset="0"/>
                        </a:rPr>
                        <a:t>2.04</a:t>
                      </a:r>
                    </a:p>
                  </a:txBody>
                  <a:tcPr anchor="ctr"/>
                </a:tc>
                <a:extLst>
                  <a:ext uri="{0D108BD9-81ED-4DB2-BD59-A6C34878D82A}">
                    <a16:rowId xmlns:a16="http://schemas.microsoft.com/office/drawing/2014/main" val="554271888"/>
                  </a:ext>
                </a:extLst>
              </a:tr>
              <a:tr h="287743">
                <a:tc>
                  <a:txBody>
                    <a:bodyPr/>
                    <a:lstStyle/>
                    <a:p>
                      <a:pPr algn="ctr"/>
                      <a:r>
                        <a:rPr lang="en-US" sz="1200" dirty="0">
                          <a:latin typeface="Chivo Light" panose="00000500000000000000" pitchFamily="2" charset="0"/>
                        </a:rPr>
                        <a:t>Cover 4</a:t>
                      </a:r>
                    </a:p>
                  </a:txBody>
                  <a:tcPr anchor="ctr"/>
                </a:tc>
                <a:tc>
                  <a:txBody>
                    <a:bodyPr/>
                    <a:lstStyle/>
                    <a:p>
                      <a:pPr algn="ctr"/>
                      <a:r>
                        <a:rPr lang="en-US" sz="1200" dirty="0">
                          <a:latin typeface="Chivo Light" panose="00000500000000000000" pitchFamily="2" charset="0"/>
                        </a:rPr>
                        <a:t>Flat – Left, Flat – Right, Over Ball, Slant</a:t>
                      </a:r>
                    </a:p>
                  </a:txBody>
                  <a:tcPr anchor="ctr"/>
                </a:tc>
                <a:tc>
                  <a:txBody>
                    <a:bodyPr/>
                    <a:lstStyle/>
                    <a:p>
                      <a:pPr algn="ctr"/>
                      <a:r>
                        <a:rPr lang="en-US" sz="1200" dirty="0">
                          <a:latin typeface="Chivo Light" panose="00000500000000000000" pitchFamily="2" charset="0"/>
                        </a:rPr>
                        <a:t>0.48</a:t>
                      </a:r>
                    </a:p>
                  </a:txBody>
                  <a:tcPr anchor="ctr"/>
                </a:tc>
                <a:extLst>
                  <a:ext uri="{0D108BD9-81ED-4DB2-BD59-A6C34878D82A}">
                    <a16:rowId xmlns:a16="http://schemas.microsoft.com/office/drawing/2014/main" val="284628949"/>
                  </a:ext>
                </a:extLst>
              </a:tr>
              <a:tr h="234892">
                <a:tc>
                  <a:txBody>
                    <a:bodyPr/>
                    <a:lstStyle/>
                    <a:p>
                      <a:pPr algn="ctr"/>
                      <a:r>
                        <a:rPr lang="en-US" sz="1200" dirty="0">
                          <a:latin typeface="Chivo Light" panose="00000500000000000000" pitchFamily="2" charset="0"/>
                        </a:rPr>
                        <a:t>Cover 6</a:t>
                      </a:r>
                    </a:p>
                  </a:txBody>
                  <a:tcPr anchor="ctr"/>
                </a:tc>
                <a:tc>
                  <a:txBody>
                    <a:bodyPr/>
                    <a:lstStyle/>
                    <a:p>
                      <a:pPr algn="ctr"/>
                      <a:r>
                        <a:rPr lang="en-US" sz="1200" dirty="0">
                          <a:latin typeface="Chivo Light" panose="00000500000000000000" pitchFamily="2" charset="0"/>
                        </a:rPr>
                        <a:t>Chip – Flat, Curl</a:t>
                      </a:r>
                    </a:p>
                  </a:txBody>
                  <a:tcPr anchor="ctr"/>
                </a:tc>
                <a:tc>
                  <a:txBody>
                    <a:bodyPr/>
                    <a:lstStyle/>
                    <a:p>
                      <a:pPr algn="ctr"/>
                      <a:r>
                        <a:rPr lang="en-US" sz="1200" dirty="0">
                          <a:latin typeface="Chivo Light" panose="00000500000000000000" pitchFamily="2" charset="0"/>
                        </a:rPr>
                        <a:t>0.00</a:t>
                      </a:r>
                    </a:p>
                  </a:txBody>
                  <a:tcPr anchor="ctr"/>
                </a:tc>
                <a:extLst>
                  <a:ext uri="{0D108BD9-81ED-4DB2-BD59-A6C34878D82A}">
                    <a16:rowId xmlns:a16="http://schemas.microsoft.com/office/drawing/2014/main" val="1799461364"/>
                  </a:ext>
                </a:extLst>
              </a:tr>
              <a:tr h="229019">
                <a:tc>
                  <a:txBody>
                    <a:bodyPr/>
                    <a:lstStyle/>
                    <a:p>
                      <a:pPr algn="ctr"/>
                      <a:r>
                        <a:rPr lang="en-US" sz="1200" dirty="0">
                          <a:latin typeface="Chivo Light" panose="00000500000000000000" pitchFamily="2" charset="0"/>
                        </a:rPr>
                        <a:t>Man Cover 2</a:t>
                      </a:r>
                    </a:p>
                  </a:txBody>
                  <a:tcPr anchor="ctr"/>
                </a:tc>
                <a:tc>
                  <a:txBody>
                    <a:bodyPr/>
                    <a:lstStyle/>
                    <a:p>
                      <a:pPr algn="ctr"/>
                      <a:r>
                        <a:rPr lang="en-US" sz="1200" dirty="0">
                          <a:latin typeface="Chivo Light" panose="00000500000000000000" pitchFamily="2" charset="0"/>
                        </a:rPr>
                        <a:t>Beneath, Corner, Deep Cross, Run Fake</a:t>
                      </a:r>
                    </a:p>
                  </a:txBody>
                  <a:tcPr anchor="ctr"/>
                </a:tc>
                <a:tc>
                  <a:txBody>
                    <a:bodyPr/>
                    <a:lstStyle/>
                    <a:p>
                      <a:pPr algn="ctr"/>
                      <a:r>
                        <a:rPr lang="en-US" sz="1200" dirty="0">
                          <a:latin typeface="Chivo Light" panose="00000500000000000000" pitchFamily="2" charset="0"/>
                        </a:rPr>
                        <a:t>0.02</a:t>
                      </a:r>
                    </a:p>
                  </a:txBody>
                  <a:tcPr anchor="ctr"/>
                </a:tc>
                <a:extLst>
                  <a:ext uri="{0D108BD9-81ED-4DB2-BD59-A6C34878D82A}">
                    <a16:rowId xmlns:a16="http://schemas.microsoft.com/office/drawing/2014/main" val="3748263529"/>
                  </a:ext>
                </a:extLst>
              </a:tr>
              <a:tr h="239925">
                <a:tc>
                  <a:txBody>
                    <a:bodyPr/>
                    <a:lstStyle/>
                    <a:p>
                      <a:pPr algn="ctr"/>
                      <a:r>
                        <a:rPr lang="en-US" sz="1200" dirty="0">
                          <a:latin typeface="Chivo Light" panose="00000500000000000000" pitchFamily="2" charset="0"/>
                        </a:rPr>
                        <a:t>Other</a:t>
                      </a:r>
                    </a:p>
                  </a:txBody>
                  <a:tcPr anchor="ctr"/>
                </a:tc>
                <a:tc>
                  <a:txBody>
                    <a:bodyPr/>
                    <a:lstStyle/>
                    <a:p>
                      <a:pPr algn="ctr"/>
                      <a:r>
                        <a:rPr lang="en-US" sz="1200" dirty="0">
                          <a:latin typeface="Chivo Light" panose="00000500000000000000" pitchFamily="2" charset="0"/>
                        </a:rPr>
                        <a:t>Beneath, Corner, Deep Cross, Run Fake</a:t>
                      </a:r>
                    </a:p>
                  </a:txBody>
                  <a:tcPr anchor="ctr"/>
                </a:tc>
                <a:tc>
                  <a:txBody>
                    <a:bodyPr/>
                    <a:lstStyle/>
                    <a:p>
                      <a:pPr algn="ctr"/>
                      <a:r>
                        <a:rPr lang="en-US" sz="1200" dirty="0">
                          <a:latin typeface="Chivo Light" panose="00000500000000000000" pitchFamily="2" charset="0"/>
                        </a:rPr>
                        <a:t>0.05</a:t>
                      </a:r>
                    </a:p>
                  </a:txBody>
                  <a:tcPr anchor="ctr"/>
                </a:tc>
                <a:extLst>
                  <a:ext uri="{0D108BD9-81ED-4DB2-BD59-A6C34878D82A}">
                    <a16:rowId xmlns:a16="http://schemas.microsoft.com/office/drawing/2014/main" val="3155851962"/>
                  </a:ext>
                </a:extLst>
              </a:tr>
              <a:tr h="225664">
                <a:tc>
                  <a:txBody>
                    <a:bodyPr/>
                    <a:lstStyle/>
                    <a:p>
                      <a:pPr algn="ctr"/>
                      <a:r>
                        <a:rPr lang="en-US" sz="1200" dirty="0">
                          <a:latin typeface="Chivo Light" panose="00000500000000000000" pitchFamily="2" charset="0"/>
                        </a:rPr>
                        <a:t>Prevent</a:t>
                      </a:r>
                    </a:p>
                  </a:txBody>
                  <a:tcPr anchor="ctr"/>
                </a:tc>
                <a:tc>
                  <a:txBody>
                    <a:bodyPr/>
                    <a:lstStyle/>
                    <a:p>
                      <a:pPr algn="ctr"/>
                      <a:r>
                        <a:rPr lang="en-US" sz="1200" dirty="0">
                          <a:latin typeface="Chivo Light" panose="00000500000000000000" pitchFamily="2" charset="0"/>
                        </a:rPr>
                        <a:t>Curl, Flat – Left, Flat – Right, Over Ball</a:t>
                      </a:r>
                    </a:p>
                  </a:txBody>
                  <a:tcPr anchor="ctr"/>
                </a:tc>
                <a:tc>
                  <a:txBody>
                    <a:bodyPr/>
                    <a:lstStyle/>
                    <a:p>
                      <a:pPr algn="ctr"/>
                      <a:r>
                        <a:rPr lang="en-US" sz="1200" dirty="0">
                          <a:latin typeface="Chivo Light" panose="00000500000000000000" pitchFamily="2" charset="0"/>
                        </a:rPr>
                        <a:t>0.01</a:t>
                      </a:r>
                    </a:p>
                  </a:txBody>
                  <a:tcPr anchor="ctr"/>
                </a:tc>
                <a:extLst>
                  <a:ext uri="{0D108BD9-81ED-4DB2-BD59-A6C34878D82A}">
                    <a16:rowId xmlns:a16="http://schemas.microsoft.com/office/drawing/2014/main" val="1615288843"/>
                  </a:ext>
                </a:extLst>
              </a:tr>
              <a:tr h="244958">
                <a:tc>
                  <a:txBody>
                    <a:bodyPr/>
                    <a:lstStyle/>
                    <a:p>
                      <a:pPr algn="ctr"/>
                      <a:r>
                        <a:rPr lang="en-US" sz="1200" dirty="0">
                          <a:latin typeface="Chivo Light" panose="00000500000000000000" pitchFamily="2" charset="0"/>
                        </a:rPr>
                        <a:t>Screen</a:t>
                      </a:r>
                    </a:p>
                  </a:txBody>
                  <a:tcPr anchor="ctr"/>
                </a:tc>
                <a:tc>
                  <a:txBody>
                    <a:bodyPr/>
                    <a:lstStyle/>
                    <a:p>
                      <a:pPr algn="ctr"/>
                      <a:r>
                        <a:rPr lang="en-US" sz="1200" dirty="0">
                          <a:latin typeface="Chivo Light" panose="00000500000000000000" pitchFamily="2" charset="0"/>
                        </a:rPr>
                        <a:t>Out, Run Fake, Screen - Bubble</a:t>
                      </a:r>
                    </a:p>
                  </a:txBody>
                  <a:tcPr anchor="ctr"/>
                </a:tc>
                <a:tc>
                  <a:txBody>
                    <a:bodyPr/>
                    <a:lstStyle/>
                    <a:p>
                      <a:pPr algn="ctr"/>
                      <a:r>
                        <a:rPr lang="en-US" sz="1200" dirty="0">
                          <a:latin typeface="Chivo Light" panose="00000500000000000000" pitchFamily="2" charset="0"/>
                        </a:rPr>
                        <a:t>2.73</a:t>
                      </a:r>
                    </a:p>
                  </a:txBody>
                  <a:tcPr anchor="ctr"/>
                </a:tc>
                <a:extLst>
                  <a:ext uri="{0D108BD9-81ED-4DB2-BD59-A6C34878D82A}">
                    <a16:rowId xmlns:a16="http://schemas.microsoft.com/office/drawing/2014/main" val="1545806418"/>
                  </a:ext>
                </a:extLst>
              </a:tr>
              <a:tr h="293704">
                <a:tc>
                  <a:txBody>
                    <a:bodyPr/>
                    <a:lstStyle/>
                    <a:p>
                      <a:pPr algn="ctr"/>
                      <a:r>
                        <a:rPr lang="en-US" sz="1200" dirty="0">
                          <a:latin typeface="Chivo Light" panose="00000500000000000000" pitchFamily="2" charset="0"/>
                        </a:rPr>
                        <a:t>Tampa 2</a:t>
                      </a:r>
                    </a:p>
                  </a:txBody>
                  <a:tcPr anchor="ctr"/>
                </a:tc>
                <a:tc>
                  <a:txBody>
                    <a:bodyPr/>
                    <a:lstStyle/>
                    <a:p>
                      <a:pPr algn="ctr"/>
                      <a:r>
                        <a:rPr lang="en-US" sz="1200" dirty="0">
                          <a:latin typeface="Chivo Light" panose="00000500000000000000" pitchFamily="2" charset="0"/>
                        </a:rPr>
                        <a:t>Curl, Flat – Left, Flat – Right, Over Ball</a:t>
                      </a:r>
                    </a:p>
                  </a:txBody>
                  <a:tcPr anchor="ctr"/>
                </a:tc>
                <a:tc>
                  <a:txBody>
                    <a:bodyPr/>
                    <a:lstStyle/>
                    <a:p>
                      <a:pPr algn="ctr"/>
                      <a:r>
                        <a:rPr lang="en-US" sz="1200" dirty="0">
                          <a:latin typeface="Chivo Light" panose="00000500000000000000" pitchFamily="2" charset="0"/>
                        </a:rPr>
                        <a:t>0.02</a:t>
                      </a:r>
                    </a:p>
                  </a:txBody>
                  <a:tcPr anchor="ctr"/>
                </a:tc>
                <a:extLst>
                  <a:ext uri="{0D108BD9-81ED-4DB2-BD59-A6C34878D82A}">
                    <a16:rowId xmlns:a16="http://schemas.microsoft.com/office/drawing/2014/main" val="3445752671"/>
                  </a:ext>
                </a:extLst>
              </a:tr>
            </a:tbl>
          </a:graphicData>
        </a:graphic>
      </p:graphicFrame>
    </p:spTree>
    <p:extLst>
      <p:ext uri="{BB962C8B-B14F-4D97-AF65-F5344CB8AC3E}">
        <p14:creationId xmlns:p14="http://schemas.microsoft.com/office/powerpoint/2010/main" val="4276833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721544" y="805100"/>
            <a:ext cx="6752187" cy="5722921"/>
          </a:xfrm>
        </p:spPr>
        <p:txBody>
          <a:bodyPr>
            <a:normAutofit/>
          </a:bodyPr>
          <a:lstStyle/>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have </a:t>
            </a:r>
            <a:r>
              <a:rPr lang="en-US" sz="1800" dirty="0">
                <a:highlight>
                  <a:srgbClr val="FFFF00"/>
                </a:highlight>
                <a:latin typeface="Chivo Light" panose="00000500000000000000" pitchFamily="2" charset="0"/>
              </a:rPr>
              <a:t>identified the most popular route combinations from the 2020 NFL season</a:t>
            </a:r>
            <a:r>
              <a:rPr lang="en-US" sz="1800" dirty="0">
                <a:latin typeface="Chivo Light" panose="00000500000000000000" pitchFamily="2" charset="0"/>
              </a:rPr>
              <a:t>.</a:t>
            </a:r>
          </a:p>
          <a:p>
            <a:pPr marL="342900" indent="-342900">
              <a:lnSpc>
                <a:spcPct val="100000"/>
              </a:lnSpc>
              <a:spcBef>
                <a:spcPts val="0"/>
              </a:spcBef>
              <a:buFont typeface="Arial" panose="020B0604020202020204" pitchFamily="34" charset="0"/>
              <a:buChar char="•"/>
            </a:pPr>
            <a:endParaRPr lang="en-US" sz="1800"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have </a:t>
            </a:r>
            <a:r>
              <a:rPr lang="en-US" sz="1800" dirty="0">
                <a:highlight>
                  <a:srgbClr val="FFFF00"/>
                </a:highlight>
                <a:latin typeface="Chivo Light" panose="00000500000000000000" pitchFamily="2" charset="0"/>
              </a:rPr>
              <a:t>determined which of the route combinations performs best against each NFL coverage scheme.</a:t>
            </a:r>
          </a:p>
          <a:p>
            <a:pPr marL="342900" indent="-342900">
              <a:lnSpc>
                <a:spcPct val="100000"/>
              </a:lnSpc>
              <a:spcBef>
                <a:spcPts val="0"/>
              </a:spcBef>
              <a:buFont typeface="Arial" panose="020B0604020202020204" pitchFamily="34" charset="0"/>
              <a:buChar char="•"/>
            </a:pPr>
            <a:endParaRPr lang="en-US" sz="1800" dirty="0">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800" b="1" i="1" dirty="0">
                <a:latin typeface="Chivo Light" panose="00000500000000000000" pitchFamily="2" charset="0"/>
              </a:rPr>
              <a:t>But have we created ontological weight?</a:t>
            </a: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a:lnSpc>
                <a:spcPct val="100000"/>
              </a:lnSpc>
              <a:spcBef>
                <a:spcPts val="0"/>
              </a:spcBef>
            </a:pPr>
            <a:endParaRPr lang="en-US" dirty="0">
              <a:latin typeface="Chivo Light" panose="00000500000000000000" pitchFamily="2" charset="0"/>
            </a:endParaRPr>
          </a:p>
        </p:txBody>
      </p:sp>
      <p:sp>
        <p:nvSpPr>
          <p:cNvPr id="4" name="Title 3"/>
          <p:cNvSpPr>
            <a:spLocks noGrp="1"/>
          </p:cNvSpPr>
          <p:nvPr>
            <p:ph type="title"/>
          </p:nvPr>
        </p:nvSpPr>
        <p:spPr>
          <a:xfrm>
            <a:off x="4745396" y="122635"/>
            <a:ext cx="4938058" cy="577080"/>
          </a:xfrm>
        </p:spPr>
        <p:txBody>
          <a:bodyPr/>
          <a:lstStyle/>
          <a:p>
            <a:r>
              <a:rPr lang="en-US" sz="3200" dirty="0">
                <a:latin typeface="Chivo Black" panose="00000A00000000000000" pitchFamily="2" charset="0"/>
              </a:rPr>
              <a:t>Where we stand</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14</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13" name="Picture Placeholder 12" descr="A picture containing grass, person, outdoor, player&#10;&#10;Description automatically generated">
            <a:extLst>
              <a:ext uri="{FF2B5EF4-FFF2-40B4-BE49-F238E27FC236}">
                <a16:creationId xmlns:a16="http://schemas.microsoft.com/office/drawing/2014/main" id="{07A7F4C1-E3B8-4BD4-91FF-0D99EF2B5B7F}"/>
              </a:ext>
            </a:extLst>
          </p:cNvPr>
          <p:cNvPicPr>
            <a:picLocks noGrp="1" noChangeAspect="1"/>
          </p:cNvPicPr>
          <p:nvPr>
            <p:ph type="pic" sz="quarter" idx="13"/>
          </p:nvPr>
        </p:nvPicPr>
        <p:blipFill>
          <a:blip r:embed="rId3"/>
          <a:srcRect l="20006" r="20006"/>
          <a:stretch>
            <a:fillRect/>
          </a:stretch>
        </p:blipFill>
        <p:spPr>
          <a:xfrm>
            <a:off x="0" y="0"/>
            <a:ext cx="4372869" cy="4100660"/>
          </a:xfrm>
        </p:spPr>
      </p:pic>
      <p:sp>
        <p:nvSpPr>
          <p:cNvPr id="16" name="Arrow: Down 15">
            <a:extLst>
              <a:ext uri="{FF2B5EF4-FFF2-40B4-BE49-F238E27FC236}">
                <a16:creationId xmlns:a16="http://schemas.microsoft.com/office/drawing/2014/main" id="{F000B1F3-A586-4E6B-9119-81DE93374E97}"/>
              </a:ext>
            </a:extLst>
          </p:cNvPr>
          <p:cNvSpPr/>
          <p:nvPr/>
        </p:nvSpPr>
        <p:spPr>
          <a:xfrm>
            <a:off x="6996311" y="2818701"/>
            <a:ext cx="436227" cy="713064"/>
          </a:xfrm>
          <a:prstGeom prst="down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E60791-33FD-4792-A9AF-5E127EFA698C}"/>
              </a:ext>
            </a:extLst>
          </p:cNvPr>
          <p:cNvSpPr txBox="1"/>
          <p:nvPr/>
        </p:nvSpPr>
        <p:spPr>
          <a:xfrm>
            <a:off x="6935707" y="3531765"/>
            <a:ext cx="652958" cy="369332"/>
          </a:xfrm>
          <a:prstGeom prst="rect">
            <a:avLst/>
          </a:prstGeom>
          <a:noFill/>
        </p:spPr>
        <p:txBody>
          <a:bodyPr wrap="square">
            <a:spAutoFit/>
          </a:bodyPr>
          <a:lstStyle/>
          <a:p>
            <a:pPr>
              <a:lnSpc>
                <a:spcPct val="100000"/>
              </a:lnSpc>
              <a:spcBef>
                <a:spcPts val="0"/>
              </a:spcBef>
            </a:pPr>
            <a:r>
              <a:rPr lang="en-US" b="1" dirty="0">
                <a:latin typeface="Chivo Light" panose="00000500000000000000" pitchFamily="2" charset="0"/>
              </a:rPr>
              <a:t>Yes.</a:t>
            </a:r>
            <a:endParaRPr lang="en-US" b="1" dirty="0">
              <a:highlight>
                <a:srgbClr val="FFFF00"/>
              </a:highlight>
              <a:latin typeface="Chivo Light" panose="00000500000000000000" pitchFamily="2" charset="0"/>
            </a:endParaRPr>
          </a:p>
        </p:txBody>
      </p:sp>
      <p:sp>
        <p:nvSpPr>
          <p:cNvPr id="20" name="TextBox 19">
            <a:extLst>
              <a:ext uri="{FF2B5EF4-FFF2-40B4-BE49-F238E27FC236}">
                <a16:creationId xmlns:a16="http://schemas.microsoft.com/office/drawing/2014/main" id="{FFF37FA4-2322-4842-87DA-75F8E86FFC5A}"/>
              </a:ext>
            </a:extLst>
          </p:cNvPr>
          <p:cNvSpPr txBox="1"/>
          <p:nvPr/>
        </p:nvSpPr>
        <p:spPr>
          <a:xfrm>
            <a:off x="4520725" y="3901097"/>
            <a:ext cx="6135880" cy="2585323"/>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From a schematic standpoint, with our findings thus far:</a:t>
            </a:r>
          </a:p>
          <a:p>
            <a:pPr marL="800100" lvl="1" indent="-342900">
              <a:buFont typeface="Arial" panose="020B0604020202020204" pitchFamily="34" charset="0"/>
              <a:buChar char="•"/>
            </a:pPr>
            <a:r>
              <a:rPr lang="en-US" dirty="0">
                <a:latin typeface="Chivo Light" panose="00000500000000000000" pitchFamily="2" charset="0"/>
              </a:rPr>
              <a:t>Offensive coordinators can call plays with specific route combinations based on defensive coverage scheme.</a:t>
            </a:r>
          </a:p>
          <a:p>
            <a:pPr lvl="1"/>
            <a:endParaRPr lang="en-US" dirty="0">
              <a:latin typeface="Chivo Light" panose="00000500000000000000" pitchFamily="2" charset="0"/>
            </a:endParaRPr>
          </a:p>
          <a:p>
            <a:pPr marL="800100" lvl="1" indent="-342900">
              <a:buFont typeface="Arial" panose="020B0604020202020204" pitchFamily="34" charset="0"/>
              <a:buChar char="•"/>
            </a:pPr>
            <a:r>
              <a:rPr lang="en-US" dirty="0">
                <a:latin typeface="Chivo Light" panose="00000500000000000000" pitchFamily="2" charset="0"/>
              </a:rPr>
              <a:t>Quarterbacks can audible/hot route to successful route combos once they have diagnosed the defensive coverage scheme.</a:t>
            </a:r>
          </a:p>
        </p:txBody>
      </p:sp>
      <p:sp>
        <p:nvSpPr>
          <p:cNvPr id="21" name="Arrow: Bent 20">
            <a:extLst>
              <a:ext uri="{FF2B5EF4-FFF2-40B4-BE49-F238E27FC236}">
                <a16:creationId xmlns:a16="http://schemas.microsoft.com/office/drawing/2014/main" id="{A7EDF8FD-B22C-4032-951C-A41CC5924E16}"/>
              </a:ext>
            </a:extLst>
          </p:cNvPr>
          <p:cNvSpPr/>
          <p:nvPr/>
        </p:nvSpPr>
        <p:spPr>
          <a:xfrm rot="13876083">
            <a:off x="3453690" y="4909500"/>
            <a:ext cx="1343770" cy="1073426"/>
          </a:xfrm>
          <a:prstGeom prst="bent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E2009AA5-BCE4-47ED-B876-E98FCADB0327}"/>
              </a:ext>
            </a:extLst>
          </p:cNvPr>
          <p:cNvSpPr txBox="1"/>
          <p:nvPr/>
        </p:nvSpPr>
        <p:spPr>
          <a:xfrm rot="20484380">
            <a:off x="1604381" y="4502763"/>
            <a:ext cx="3126939" cy="600164"/>
          </a:xfrm>
          <a:prstGeom prst="rect">
            <a:avLst/>
          </a:prstGeom>
          <a:noFill/>
        </p:spPr>
        <p:txBody>
          <a:bodyPr wrap="square">
            <a:spAutoFit/>
          </a:bodyPr>
          <a:lstStyle/>
          <a:p>
            <a:r>
              <a:rPr lang="en-US" sz="1100" i="1" dirty="0">
                <a:latin typeface="Chivo Light" panose="00000500000000000000" pitchFamily="2" charset="0"/>
              </a:rPr>
              <a:t>This is a great example of “action research” as it can be transferred to the field of play and readily assist teams in winning games.</a:t>
            </a:r>
            <a:endParaRPr lang="en-US" sz="1100" i="1" dirty="0"/>
          </a:p>
        </p:txBody>
      </p:sp>
    </p:spTree>
    <p:extLst>
      <p:ext uri="{BB962C8B-B14F-4D97-AF65-F5344CB8AC3E}">
        <p14:creationId xmlns:p14="http://schemas.microsoft.com/office/powerpoint/2010/main" val="250874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pic>
        <p:nvPicPr>
          <p:cNvPr id="6" name="Picture Placeholder 5" descr="A screenshot of a video game&#10;&#10;Description automatically generated with medium confidence">
            <a:extLst>
              <a:ext uri="{FF2B5EF4-FFF2-40B4-BE49-F238E27FC236}">
                <a16:creationId xmlns:a16="http://schemas.microsoft.com/office/drawing/2014/main" id="{0E5BC1BF-B94B-43F1-BFB5-11FA372AB12C}"/>
              </a:ext>
            </a:extLst>
          </p:cNvPr>
          <p:cNvPicPr>
            <a:picLocks noGrp="1" noChangeAspect="1"/>
          </p:cNvPicPr>
          <p:nvPr>
            <p:ph type="pic" sz="quarter" idx="10"/>
          </p:nvPr>
        </p:nvPicPr>
        <p:blipFill>
          <a:blip r:embed="rId3">
            <a:alphaModFix/>
          </a:blip>
          <a:srcRect t="7242" b="7242"/>
          <a:stretch>
            <a:fillRect/>
          </a:stretch>
        </p:blipFill>
        <p:spPr>
          <a:xfrm>
            <a:off x="212550" y="117446"/>
            <a:ext cx="5693271" cy="3172357"/>
          </a:xfrm>
          <a:noFill/>
        </p:spPr>
      </p:pic>
      <p:sp>
        <p:nvSpPr>
          <p:cNvPr id="5" name="Title 3">
            <a:extLst>
              <a:ext uri="{FF2B5EF4-FFF2-40B4-BE49-F238E27FC236}">
                <a16:creationId xmlns:a16="http://schemas.microsoft.com/office/drawing/2014/main" id="{3AE325D0-0B94-4A7F-B126-1C2A4DD44595}"/>
              </a:ext>
            </a:extLst>
          </p:cNvPr>
          <p:cNvSpPr txBox="1">
            <a:spLocks/>
          </p:cNvSpPr>
          <p:nvPr/>
        </p:nvSpPr>
        <p:spPr>
          <a:xfrm>
            <a:off x="6096000" y="195825"/>
            <a:ext cx="5782758" cy="577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a:lstStyle>
          <a:p>
            <a:r>
              <a:rPr lang="en-US" sz="3200" dirty="0">
                <a:latin typeface="Chivo Black" panose="00000A00000000000000" pitchFamily="2" charset="0"/>
              </a:rPr>
              <a:t>What Now?</a:t>
            </a:r>
          </a:p>
        </p:txBody>
      </p:sp>
      <p:sp>
        <p:nvSpPr>
          <p:cNvPr id="7" name="TextBox 6">
            <a:extLst>
              <a:ext uri="{FF2B5EF4-FFF2-40B4-BE49-F238E27FC236}">
                <a16:creationId xmlns:a16="http://schemas.microsoft.com/office/drawing/2014/main" id="{36ABE3B0-5CE9-4751-A5C9-15223A172BE8}"/>
              </a:ext>
            </a:extLst>
          </p:cNvPr>
          <p:cNvSpPr txBox="1"/>
          <p:nvPr/>
        </p:nvSpPr>
        <p:spPr>
          <a:xfrm>
            <a:off x="5997187" y="981479"/>
            <a:ext cx="5051114" cy="4247317"/>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With the basis framework of the 2021 SIS Football Analytics Challenge complete, we can:</a:t>
            </a:r>
          </a:p>
          <a:p>
            <a:pPr marL="800100" lvl="1" indent="-342900">
              <a:buFont typeface="Arial" panose="020B0604020202020204" pitchFamily="34" charset="0"/>
              <a:buChar char="•"/>
            </a:pPr>
            <a:r>
              <a:rPr lang="en-US" dirty="0">
                <a:latin typeface="Chivo Light" panose="00000500000000000000" pitchFamily="2" charset="0"/>
              </a:rPr>
              <a:t>Explore the role of wide receivers in the success of route combos.</a:t>
            </a:r>
          </a:p>
          <a:p>
            <a:pPr lvl="1"/>
            <a:endParaRPr lang="en-US" dirty="0">
              <a:latin typeface="Chivo Light" panose="00000500000000000000" pitchFamily="2" charset="0"/>
            </a:endParaRPr>
          </a:p>
          <a:p>
            <a:pPr marL="800100" lvl="1" indent="-342900">
              <a:buFont typeface="Arial" panose="020B0604020202020204" pitchFamily="34" charset="0"/>
              <a:buChar char="•"/>
            </a:pPr>
            <a:r>
              <a:rPr lang="en-US" dirty="0">
                <a:latin typeface="Chivo Light" panose="00000500000000000000" pitchFamily="2" charset="0"/>
              </a:rPr>
              <a:t>Explore the role of corner/defensive backs in the success of route combos.</a:t>
            </a:r>
          </a:p>
          <a:p>
            <a:pPr marL="800100" lvl="1" indent="-342900">
              <a:buFont typeface="Arial" panose="020B0604020202020204" pitchFamily="34" charset="0"/>
              <a:buChar char="•"/>
            </a:pPr>
            <a:endParaRPr lang="en-US" dirty="0">
              <a:latin typeface="Chivo Light" panose="00000500000000000000" pitchFamily="2" charset="0"/>
            </a:endParaRPr>
          </a:p>
          <a:p>
            <a:r>
              <a:rPr lang="en-US" b="1" dirty="0">
                <a:latin typeface="Chivo Light" panose="00000500000000000000" pitchFamily="2" charset="0"/>
              </a:rPr>
              <a:t>… and most importantly:</a:t>
            </a:r>
          </a:p>
          <a:p>
            <a:endParaRPr lang="en-US" b="1" dirty="0">
              <a:latin typeface="Chivo Light" panose="00000500000000000000" pitchFamily="2" charset="0"/>
            </a:endParaRPr>
          </a:p>
          <a:p>
            <a:pPr marL="742950" lvl="1" indent="-285750">
              <a:buFont typeface="Arial" panose="020B0604020202020204" pitchFamily="34" charset="0"/>
              <a:buChar char="•"/>
            </a:pPr>
            <a:r>
              <a:rPr lang="en-US" dirty="0">
                <a:latin typeface="Chivo Light" panose="00000500000000000000" pitchFamily="2" charset="0"/>
              </a:rPr>
              <a:t>Use this information to create optimal mismatches against the opponent on passing plays.</a:t>
            </a:r>
          </a:p>
        </p:txBody>
      </p:sp>
      <p:sp>
        <p:nvSpPr>
          <p:cNvPr id="9" name="Slide Number Placeholder 14">
            <a:extLst>
              <a:ext uri="{FF2B5EF4-FFF2-40B4-BE49-F238E27FC236}">
                <a16:creationId xmlns:a16="http://schemas.microsoft.com/office/drawing/2014/main" id="{83216891-B3A9-4E3D-905D-017FE83B68E6}"/>
              </a:ext>
            </a:extLst>
          </p:cNvPr>
          <p:cNvSpPr txBox="1">
            <a:spLocks/>
          </p:cNvSpPr>
          <p:nvPr/>
        </p:nvSpPr>
        <p:spPr>
          <a:xfrm>
            <a:off x="11353800" y="6356350"/>
            <a:ext cx="5150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C00377-489B-40EC-B059-26BDDD2E89B9}" type="slidenum">
              <a:rPr lang="en-US" smtClean="0"/>
              <a:pPr/>
              <a:t>15</a:t>
            </a:fld>
            <a:endParaRPr lang="en-US" dirty="0"/>
          </a:p>
        </p:txBody>
      </p:sp>
    </p:spTree>
    <p:extLst>
      <p:ext uri="{BB962C8B-B14F-4D97-AF65-F5344CB8AC3E}">
        <p14:creationId xmlns:p14="http://schemas.microsoft.com/office/powerpoint/2010/main" val="963752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08696" y="-103676"/>
            <a:ext cx="7183749" cy="577080"/>
          </a:xfrm>
        </p:spPr>
        <p:txBody>
          <a:bodyPr/>
          <a:lstStyle/>
          <a:p>
            <a:r>
              <a:rPr lang="en-US" sz="2400" dirty="0">
                <a:latin typeface="Chivo Black" panose="00000A00000000000000" pitchFamily="2" charset="0"/>
              </a:rPr>
              <a:t>The impact of wide receiver positioning</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16</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9" name="Picture Placeholder 8" descr="A person throwing a football&#10;&#10;Description automatically generated with low confidence">
            <a:extLst>
              <a:ext uri="{FF2B5EF4-FFF2-40B4-BE49-F238E27FC236}">
                <a16:creationId xmlns:a16="http://schemas.microsoft.com/office/drawing/2014/main" id="{89ABBB6B-1A10-47F4-8134-6F7AE2DD6671}"/>
              </a:ext>
            </a:extLst>
          </p:cNvPr>
          <p:cNvPicPr>
            <a:picLocks noGrp="1" noChangeAspect="1"/>
          </p:cNvPicPr>
          <p:nvPr>
            <p:ph type="pic" sz="quarter" idx="13"/>
          </p:nvPr>
        </p:nvPicPr>
        <p:blipFill>
          <a:blip r:embed="rId3"/>
          <a:srcRect l="8958" r="8958"/>
          <a:stretch>
            <a:fillRect/>
          </a:stretch>
        </p:blipFill>
        <p:spPr>
          <a:xfrm>
            <a:off x="0" y="1"/>
            <a:ext cx="2852257" cy="2674706"/>
          </a:xfrm>
        </p:spPr>
      </p:pic>
      <p:grpSp>
        <p:nvGrpSpPr>
          <p:cNvPr id="36" name="Group 35">
            <a:extLst>
              <a:ext uri="{FF2B5EF4-FFF2-40B4-BE49-F238E27FC236}">
                <a16:creationId xmlns:a16="http://schemas.microsoft.com/office/drawing/2014/main" id="{DE3057E2-B302-4778-A5D6-30EB0AA7F108}"/>
              </a:ext>
            </a:extLst>
          </p:cNvPr>
          <p:cNvGrpSpPr/>
          <p:nvPr/>
        </p:nvGrpSpPr>
        <p:grpSpPr>
          <a:xfrm>
            <a:off x="3484277" y="2660283"/>
            <a:ext cx="7432589" cy="3878629"/>
            <a:chOff x="4503403" y="1777285"/>
            <a:chExt cx="7432589" cy="3878629"/>
          </a:xfrm>
        </p:grpSpPr>
        <p:pic>
          <p:nvPicPr>
            <p:cNvPr id="12" name="Picture 11" descr="Map&#10;&#10;Description automatically generated">
              <a:extLst>
                <a:ext uri="{FF2B5EF4-FFF2-40B4-BE49-F238E27FC236}">
                  <a16:creationId xmlns:a16="http://schemas.microsoft.com/office/drawing/2014/main" id="{81B03A7B-8A21-44DF-BF2E-2474EFE0F701}"/>
                </a:ext>
              </a:extLst>
            </p:cNvPr>
            <p:cNvPicPr>
              <a:picLocks noChangeAspect="1"/>
            </p:cNvPicPr>
            <p:nvPr/>
          </p:nvPicPr>
          <p:blipFill>
            <a:blip r:embed="rId4"/>
            <a:stretch>
              <a:fillRect/>
            </a:stretch>
          </p:blipFill>
          <p:spPr>
            <a:xfrm>
              <a:off x="4503403" y="1777285"/>
              <a:ext cx="7432589" cy="3878629"/>
            </a:xfrm>
            <a:prstGeom prst="rect">
              <a:avLst/>
            </a:prstGeom>
          </p:spPr>
        </p:pic>
        <p:sp>
          <p:nvSpPr>
            <p:cNvPr id="27" name="TextBox 26">
              <a:extLst>
                <a:ext uri="{FF2B5EF4-FFF2-40B4-BE49-F238E27FC236}">
                  <a16:creationId xmlns:a16="http://schemas.microsoft.com/office/drawing/2014/main" id="{A5EBC8C4-5411-4592-8D1E-C358A0E70ED9}"/>
                </a:ext>
              </a:extLst>
            </p:cNvPr>
            <p:cNvSpPr txBox="1"/>
            <p:nvPr/>
          </p:nvSpPr>
          <p:spPr>
            <a:xfrm>
              <a:off x="9752135" y="4018502"/>
              <a:ext cx="1669409" cy="430887"/>
            </a:xfrm>
            <a:prstGeom prst="rect">
              <a:avLst/>
            </a:prstGeom>
            <a:noFill/>
          </p:spPr>
          <p:txBody>
            <a:bodyPr wrap="square" rtlCol="0">
              <a:spAutoFit/>
            </a:bodyPr>
            <a:lstStyle/>
            <a:p>
              <a:r>
                <a:rPr lang="en-US" sz="1100" b="1" dirty="0"/>
                <a:t>J. Brown (L1)</a:t>
              </a:r>
            </a:p>
            <a:p>
              <a:r>
                <a:rPr lang="en-US" sz="1100" b="1" dirty="0"/>
                <a:t>Run Fake</a:t>
              </a:r>
            </a:p>
          </p:txBody>
        </p:sp>
        <p:grpSp>
          <p:nvGrpSpPr>
            <p:cNvPr id="34" name="Group 33">
              <a:extLst>
                <a:ext uri="{FF2B5EF4-FFF2-40B4-BE49-F238E27FC236}">
                  <a16:creationId xmlns:a16="http://schemas.microsoft.com/office/drawing/2014/main" id="{BC4777CE-778E-4591-B908-62E05A9FE4EA}"/>
                </a:ext>
              </a:extLst>
            </p:cNvPr>
            <p:cNvGrpSpPr/>
            <p:nvPr/>
          </p:nvGrpSpPr>
          <p:grpSpPr>
            <a:xfrm>
              <a:off x="7590571" y="2604995"/>
              <a:ext cx="2504114" cy="2024405"/>
              <a:chOff x="7590571" y="2604995"/>
              <a:chExt cx="2504114" cy="2024405"/>
            </a:xfrm>
          </p:grpSpPr>
          <p:sp>
            <p:nvSpPr>
              <p:cNvPr id="19" name="TextBox 18">
                <a:extLst>
                  <a:ext uri="{FF2B5EF4-FFF2-40B4-BE49-F238E27FC236}">
                    <a16:creationId xmlns:a16="http://schemas.microsoft.com/office/drawing/2014/main" id="{2694531E-EBB9-4B5E-95A3-474E7316FA0D}"/>
                  </a:ext>
                </a:extLst>
              </p:cNvPr>
              <p:cNvSpPr txBox="1"/>
              <p:nvPr/>
            </p:nvSpPr>
            <p:spPr>
              <a:xfrm>
                <a:off x="8425276" y="4198513"/>
                <a:ext cx="1669409" cy="430887"/>
              </a:xfrm>
              <a:prstGeom prst="rect">
                <a:avLst/>
              </a:prstGeom>
              <a:noFill/>
            </p:spPr>
            <p:txBody>
              <a:bodyPr wrap="square" rtlCol="0">
                <a:spAutoFit/>
              </a:bodyPr>
              <a:lstStyle/>
              <a:p>
                <a:r>
                  <a:rPr lang="en-US" sz="1100" b="1" dirty="0"/>
                  <a:t>G. Davis (L2)</a:t>
                </a:r>
              </a:p>
              <a:p>
                <a:r>
                  <a:rPr lang="en-US" sz="1100" b="1" dirty="0"/>
                  <a:t>Corner</a:t>
                </a:r>
              </a:p>
            </p:txBody>
          </p:sp>
          <p:cxnSp>
            <p:nvCxnSpPr>
              <p:cNvPr id="24" name="Straight Arrow Connector 23">
                <a:extLst>
                  <a:ext uri="{FF2B5EF4-FFF2-40B4-BE49-F238E27FC236}">
                    <a16:creationId xmlns:a16="http://schemas.microsoft.com/office/drawing/2014/main" id="{FF942964-2C35-470C-A44E-F14E319C0A37}"/>
                  </a:ext>
                </a:extLst>
              </p:cNvPr>
              <p:cNvCxnSpPr/>
              <p:nvPr/>
            </p:nvCxnSpPr>
            <p:spPr>
              <a:xfrm flipV="1">
                <a:off x="8791662" y="3892492"/>
                <a:ext cx="310393" cy="3271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3ECA636-3708-4DE1-B234-EF2E286C8051}"/>
                  </a:ext>
                </a:extLst>
              </p:cNvPr>
              <p:cNvCxnSpPr>
                <a:cxnSpLocks/>
              </p:cNvCxnSpPr>
              <p:nvPr/>
            </p:nvCxnSpPr>
            <p:spPr>
              <a:xfrm flipH="1" flipV="1">
                <a:off x="9497937" y="4018502"/>
                <a:ext cx="341119" cy="2011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8B6323B2-2D50-4908-BE61-8CFBC9F319A6}"/>
                  </a:ext>
                </a:extLst>
              </p:cNvPr>
              <p:cNvCxnSpPr>
                <a:cxnSpLocks/>
              </p:cNvCxnSpPr>
              <p:nvPr/>
            </p:nvCxnSpPr>
            <p:spPr>
              <a:xfrm>
                <a:off x="8287522" y="2863509"/>
                <a:ext cx="504140" cy="2039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3212CF2A-CB61-47FC-9F8E-17800935E775}"/>
                  </a:ext>
                </a:extLst>
              </p:cNvPr>
              <p:cNvSpPr txBox="1"/>
              <p:nvPr/>
            </p:nvSpPr>
            <p:spPr>
              <a:xfrm>
                <a:off x="7590571" y="2604995"/>
                <a:ext cx="1669409" cy="430887"/>
              </a:xfrm>
              <a:prstGeom prst="rect">
                <a:avLst/>
              </a:prstGeom>
              <a:noFill/>
            </p:spPr>
            <p:txBody>
              <a:bodyPr wrap="square" rtlCol="0">
                <a:spAutoFit/>
              </a:bodyPr>
              <a:lstStyle/>
              <a:p>
                <a:r>
                  <a:rPr lang="en-US" sz="1100" b="1" dirty="0"/>
                  <a:t>T. Kroft (R2)</a:t>
                </a:r>
              </a:p>
              <a:p>
                <a:r>
                  <a:rPr lang="en-US" sz="1100" b="1" dirty="0"/>
                  <a:t>Deep Cross</a:t>
                </a:r>
              </a:p>
            </p:txBody>
          </p:sp>
          <p:cxnSp>
            <p:nvCxnSpPr>
              <p:cNvPr id="31" name="Straight Arrow Connector 30">
                <a:extLst>
                  <a:ext uri="{FF2B5EF4-FFF2-40B4-BE49-F238E27FC236}">
                    <a16:creationId xmlns:a16="http://schemas.microsoft.com/office/drawing/2014/main" id="{C2E9EE70-2164-43EC-A732-41F4BB90860F}"/>
                  </a:ext>
                </a:extLst>
              </p:cNvPr>
              <p:cNvCxnSpPr>
                <a:cxnSpLocks/>
              </p:cNvCxnSpPr>
              <p:nvPr/>
            </p:nvCxnSpPr>
            <p:spPr>
              <a:xfrm flipH="1">
                <a:off x="9138011" y="2760844"/>
                <a:ext cx="350602" cy="1513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33" name="TextBox 32">
              <a:extLst>
                <a:ext uri="{FF2B5EF4-FFF2-40B4-BE49-F238E27FC236}">
                  <a16:creationId xmlns:a16="http://schemas.microsoft.com/office/drawing/2014/main" id="{0DE92ACF-D1B4-48AD-933D-B8258ADE134A}"/>
                </a:ext>
              </a:extLst>
            </p:cNvPr>
            <p:cNvSpPr txBox="1"/>
            <p:nvPr/>
          </p:nvSpPr>
          <p:spPr>
            <a:xfrm>
              <a:off x="9396005" y="2534620"/>
              <a:ext cx="1669409" cy="430887"/>
            </a:xfrm>
            <a:prstGeom prst="rect">
              <a:avLst/>
            </a:prstGeom>
            <a:noFill/>
          </p:spPr>
          <p:txBody>
            <a:bodyPr wrap="square" rtlCol="0">
              <a:spAutoFit/>
            </a:bodyPr>
            <a:lstStyle/>
            <a:p>
              <a:r>
                <a:rPr lang="en-US" sz="1100" b="1" dirty="0"/>
                <a:t>S. Diggs (R1)</a:t>
              </a:r>
            </a:p>
            <a:p>
              <a:r>
                <a:rPr lang="en-US" sz="1100" b="1" dirty="0"/>
                <a:t>Beneath</a:t>
              </a:r>
            </a:p>
          </p:txBody>
        </p:sp>
      </p:grpSp>
      <p:sp>
        <p:nvSpPr>
          <p:cNvPr id="37" name="Text Placeholder 7">
            <a:extLst>
              <a:ext uri="{FF2B5EF4-FFF2-40B4-BE49-F238E27FC236}">
                <a16:creationId xmlns:a16="http://schemas.microsoft.com/office/drawing/2014/main" id="{F32911C7-F0DB-416A-8175-711A6618C37C}"/>
              </a:ext>
            </a:extLst>
          </p:cNvPr>
          <p:cNvSpPr txBox="1">
            <a:spLocks/>
          </p:cNvSpPr>
          <p:nvPr/>
        </p:nvSpPr>
        <p:spPr>
          <a:xfrm>
            <a:off x="3524858" y="521251"/>
            <a:ext cx="7991215" cy="882117"/>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hivo Light" panose="00000500000000000000" pitchFamily="2" charset="0"/>
              </a:rPr>
              <a:t>Which side of center (SOC) and order creates the most success against various coverages?</a:t>
            </a:r>
          </a:p>
          <a:p>
            <a:pPr marL="0" indent="0">
              <a:buNone/>
            </a:pPr>
            <a:endParaRPr lang="en-US" sz="1400" dirty="0">
              <a:latin typeface="Chivo Light" panose="00000500000000000000" pitchFamily="2" charset="0"/>
            </a:endParaRPr>
          </a:p>
        </p:txBody>
      </p:sp>
      <p:sp>
        <p:nvSpPr>
          <p:cNvPr id="38" name="Text Placeholder 7">
            <a:extLst>
              <a:ext uri="{FF2B5EF4-FFF2-40B4-BE49-F238E27FC236}">
                <a16:creationId xmlns:a16="http://schemas.microsoft.com/office/drawing/2014/main" id="{31723FAF-2AEE-4B52-8B8C-B2CD69DBFFA3}"/>
              </a:ext>
            </a:extLst>
          </p:cNvPr>
          <p:cNvSpPr txBox="1">
            <a:spLocks/>
          </p:cNvSpPr>
          <p:nvPr/>
        </p:nvSpPr>
        <p:spPr>
          <a:xfrm>
            <a:off x="3410541" y="1516480"/>
            <a:ext cx="7991215" cy="1099020"/>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Chivo Light" panose="00000500000000000000" pitchFamily="2" charset="0"/>
              </a:rPr>
              <a:t>For example: </a:t>
            </a:r>
            <a:r>
              <a:rPr lang="en-US" sz="1400" i="1" u="sng" dirty="0">
                <a:latin typeface="Chivo Light" panose="00000500000000000000" pitchFamily="2" charset="0"/>
              </a:rPr>
              <a:t>Bills vs. Rams (Week 3)</a:t>
            </a:r>
            <a:br>
              <a:rPr lang="en-US" sz="1400" dirty="0">
                <a:latin typeface="Chivo Light" panose="00000500000000000000" pitchFamily="2" charset="0"/>
              </a:rPr>
            </a:br>
            <a:r>
              <a:rPr lang="en-US" sz="1400" b="1" dirty="0">
                <a:latin typeface="Chivo Light" panose="00000500000000000000" pitchFamily="2" charset="0"/>
              </a:rPr>
              <a:t>Bills: </a:t>
            </a:r>
            <a:r>
              <a:rPr lang="en-US" sz="1400" dirty="0">
                <a:latin typeface="Chivo Light" panose="00000500000000000000" pitchFamily="2" charset="0"/>
              </a:rPr>
              <a:t>Route Combo #3 (Run Fake, Deep Cross, Beneath, Corner, Run Fake)</a:t>
            </a:r>
            <a:br>
              <a:rPr lang="en-US" sz="1400" dirty="0">
                <a:latin typeface="Chivo Light" panose="00000500000000000000" pitchFamily="2" charset="0"/>
              </a:rPr>
            </a:br>
            <a:r>
              <a:rPr lang="en-US" sz="1400" b="1" dirty="0">
                <a:latin typeface="Chivo Light" panose="00000500000000000000" pitchFamily="2" charset="0"/>
              </a:rPr>
              <a:t>Rams: </a:t>
            </a:r>
            <a:r>
              <a:rPr lang="en-US" sz="1400" dirty="0">
                <a:latin typeface="Chivo Light" panose="00000500000000000000" pitchFamily="2" charset="0"/>
              </a:rPr>
              <a:t>Cover 3</a:t>
            </a:r>
            <a:br>
              <a:rPr lang="en-US" sz="1400" dirty="0">
                <a:latin typeface="Chivo Light" panose="00000500000000000000" pitchFamily="2" charset="0"/>
              </a:rPr>
            </a:br>
            <a:r>
              <a:rPr lang="en-US" sz="1400" b="1" dirty="0">
                <a:latin typeface="Chivo Light" panose="00000500000000000000" pitchFamily="2" charset="0"/>
              </a:rPr>
              <a:t>Result: </a:t>
            </a:r>
            <a:r>
              <a:rPr lang="en-US" sz="1400" dirty="0">
                <a:latin typeface="Chivo Light" panose="00000500000000000000" pitchFamily="2" charset="0"/>
              </a:rPr>
              <a:t>39-yard pass to G. Davis (EPA =  2.18)</a:t>
            </a:r>
          </a:p>
        </p:txBody>
      </p:sp>
    </p:spTree>
    <p:extLst>
      <p:ext uri="{BB962C8B-B14F-4D97-AF65-F5344CB8AC3E}">
        <p14:creationId xmlns:p14="http://schemas.microsoft.com/office/powerpoint/2010/main" val="1274706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17948" y="976413"/>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775784" y="511992"/>
            <a:ext cx="6935069" cy="577080"/>
          </a:xfrm>
        </p:spPr>
        <p:txBody>
          <a:bodyPr/>
          <a:lstStyle/>
          <a:p>
            <a:pPr algn="ctr"/>
            <a:r>
              <a:rPr lang="en-US" sz="3600" dirty="0">
                <a:latin typeface="Chivo Black" panose="00000A00000000000000" pitchFamily="2" charset="0"/>
              </a:rPr>
              <a:t>Avg. Wide Receiver EPA</a:t>
            </a:r>
            <a:br>
              <a:rPr lang="en-US" sz="5400" dirty="0">
                <a:latin typeface="Chivo Black" panose="00000A00000000000000" pitchFamily="2" charset="0"/>
              </a:rPr>
            </a:br>
            <a:r>
              <a:rPr lang="en-US" sz="2000" i="1" dirty="0">
                <a:latin typeface="Chivo Light" panose="00000500000000000000" pitchFamily="2" charset="0"/>
              </a:rPr>
              <a:t>SOC vs. Field order   |   Route combo 3 vs. cover 3</a:t>
            </a:r>
            <a:endParaRPr lang="en-US" sz="2000" dirty="0">
              <a:latin typeface="Chivo Light" panose="00000500000000000000" pitchFamily="2" charset="0"/>
            </a:endParaRP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17</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577305" y="6356350"/>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6" name="Picture Placeholder 5" descr="A picture containing grass, outdoor, person, player&#10;&#10;Description automatically generated">
            <a:extLst>
              <a:ext uri="{FF2B5EF4-FFF2-40B4-BE49-F238E27FC236}">
                <a16:creationId xmlns:a16="http://schemas.microsoft.com/office/drawing/2014/main" id="{E46FE384-7C5B-4E12-9D22-779EEC599F91}"/>
              </a:ext>
            </a:extLst>
          </p:cNvPr>
          <p:cNvPicPr>
            <a:picLocks noGrp="1" noChangeAspect="1"/>
          </p:cNvPicPr>
          <p:nvPr>
            <p:ph type="pic" sz="quarter" idx="13"/>
          </p:nvPr>
        </p:nvPicPr>
        <p:blipFill>
          <a:blip r:embed="rId3"/>
          <a:srcRect l="12674" r="12674"/>
          <a:stretch>
            <a:fillRect/>
          </a:stretch>
        </p:blipFill>
        <p:spPr>
          <a:xfrm>
            <a:off x="8694167" y="0"/>
            <a:ext cx="3497833" cy="3280095"/>
          </a:xfrm>
        </p:spPr>
      </p:pic>
      <p:sp>
        <p:nvSpPr>
          <p:cNvPr id="19" name="TextBox 18">
            <a:extLst>
              <a:ext uri="{FF2B5EF4-FFF2-40B4-BE49-F238E27FC236}">
                <a16:creationId xmlns:a16="http://schemas.microsoft.com/office/drawing/2014/main" id="{E5631DE1-5010-4180-B3B6-EE566E634E05}"/>
              </a:ext>
            </a:extLst>
          </p:cNvPr>
          <p:cNvSpPr txBox="1"/>
          <p:nvPr/>
        </p:nvSpPr>
        <p:spPr>
          <a:xfrm>
            <a:off x="693769" y="1977921"/>
            <a:ext cx="2537670" cy="369332"/>
          </a:xfrm>
          <a:prstGeom prst="rect">
            <a:avLst/>
          </a:prstGeom>
          <a:noFill/>
        </p:spPr>
        <p:txBody>
          <a:bodyPr wrap="square">
            <a:spAutoFit/>
          </a:bodyPr>
          <a:lstStyle/>
          <a:p>
            <a:r>
              <a:rPr lang="en-US" sz="1800" dirty="0">
                <a:latin typeface="Chivo Black" panose="00000A00000000000000" pitchFamily="2" charset="0"/>
              </a:rPr>
              <a:t>L-Set WRs</a:t>
            </a:r>
            <a:endParaRPr lang="en-US" dirty="0"/>
          </a:p>
        </p:txBody>
      </p:sp>
      <p:pic>
        <p:nvPicPr>
          <p:cNvPr id="13" name="Picture 12" descr="A picture containing application&#10;&#10;Description automatically generated">
            <a:extLst>
              <a:ext uri="{FF2B5EF4-FFF2-40B4-BE49-F238E27FC236}">
                <a16:creationId xmlns:a16="http://schemas.microsoft.com/office/drawing/2014/main" id="{AD6F5173-2A3C-4396-81D2-D49172AFED1D}"/>
              </a:ext>
            </a:extLst>
          </p:cNvPr>
          <p:cNvPicPr>
            <a:picLocks noChangeAspect="1"/>
          </p:cNvPicPr>
          <p:nvPr/>
        </p:nvPicPr>
        <p:blipFill>
          <a:blip r:embed="rId4"/>
          <a:stretch>
            <a:fillRect/>
          </a:stretch>
        </p:blipFill>
        <p:spPr>
          <a:xfrm>
            <a:off x="145501" y="976413"/>
            <a:ext cx="8131728" cy="1327268"/>
          </a:xfrm>
          <a:prstGeom prst="rect">
            <a:avLst/>
          </a:prstGeom>
        </p:spPr>
      </p:pic>
      <p:sp>
        <p:nvSpPr>
          <p:cNvPr id="20" name="TextBox 19">
            <a:extLst>
              <a:ext uri="{FF2B5EF4-FFF2-40B4-BE49-F238E27FC236}">
                <a16:creationId xmlns:a16="http://schemas.microsoft.com/office/drawing/2014/main" id="{CED694E6-9546-4473-89EB-F2F2688D76B7}"/>
              </a:ext>
            </a:extLst>
          </p:cNvPr>
          <p:cNvSpPr txBox="1"/>
          <p:nvPr/>
        </p:nvSpPr>
        <p:spPr>
          <a:xfrm>
            <a:off x="3395194" y="1793255"/>
            <a:ext cx="2537670" cy="369332"/>
          </a:xfrm>
          <a:prstGeom prst="rect">
            <a:avLst/>
          </a:prstGeom>
          <a:noFill/>
        </p:spPr>
        <p:txBody>
          <a:bodyPr wrap="square">
            <a:spAutoFit/>
          </a:bodyPr>
          <a:lstStyle/>
          <a:p>
            <a:r>
              <a:rPr lang="en-US" sz="1800" dirty="0">
                <a:latin typeface="Chivo Black" panose="00000A00000000000000" pitchFamily="2" charset="0"/>
              </a:rPr>
              <a:t>Offensive Line</a:t>
            </a:r>
            <a:endParaRPr lang="en-US" dirty="0"/>
          </a:p>
        </p:txBody>
      </p:sp>
      <p:sp>
        <p:nvSpPr>
          <p:cNvPr id="21" name="TextBox 20">
            <a:extLst>
              <a:ext uri="{FF2B5EF4-FFF2-40B4-BE49-F238E27FC236}">
                <a16:creationId xmlns:a16="http://schemas.microsoft.com/office/drawing/2014/main" id="{179C9AC1-0736-4FF2-9386-E2D5024EE768}"/>
              </a:ext>
            </a:extLst>
          </p:cNvPr>
          <p:cNvSpPr txBox="1"/>
          <p:nvPr/>
        </p:nvSpPr>
        <p:spPr>
          <a:xfrm>
            <a:off x="6515343" y="1977921"/>
            <a:ext cx="2537670" cy="369332"/>
          </a:xfrm>
          <a:prstGeom prst="rect">
            <a:avLst/>
          </a:prstGeom>
          <a:noFill/>
        </p:spPr>
        <p:txBody>
          <a:bodyPr wrap="square">
            <a:spAutoFit/>
          </a:bodyPr>
          <a:lstStyle/>
          <a:p>
            <a:r>
              <a:rPr lang="en-US" sz="1800" dirty="0">
                <a:latin typeface="Chivo Black" panose="00000A00000000000000" pitchFamily="2" charset="0"/>
              </a:rPr>
              <a:t>R-Set WRs</a:t>
            </a:r>
            <a:endParaRPr lang="en-US" dirty="0"/>
          </a:p>
        </p:txBody>
      </p:sp>
      <p:graphicFrame>
        <p:nvGraphicFramePr>
          <p:cNvPr id="23" name="Table 17">
            <a:extLst>
              <a:ext uri="{FF2B5EF4-FFF2-40B4-BE49-F238E27FC236}">
                <a16:creationId xmlns:a16="http://schemas.microsoft.com/office/drawing/2014/main" id="{9A439278-0A4F-4FFD-B063-6062F9165E42}"/>
              </a:ext>
            </a:extLst>
          </p:cNvPr>
          <p:cNvGraphicFramePr>
            <a:graphicFrameLocks noGrp="1"/>
          </p:cNvGraphicFramePr>
          <p:nvPr>
            <p:extLst>
              <p:ext uri="{D42A27DB-BD31-4B8C-83A1-F6EECF244321}">
                <p14:modId xmlns:p14="http://schemas.microsoft.com/office/powerpoint/2010/main" val="1127608548"/>
              </p:ext>
            </p:extLst>
          </p:nvPr>
        </p:nvGraphicFramePr>
        <p:xfrm>
          <a:off x="2861093" y="2178107"/>
          <a:ext cx="2896922" cy="2115990"/>
        </p:xfrm>
        <a:graphic>
          <a:graphicData uri="http://schemas.openxmlformats.org/drawingml/2006/table">
            <a:tbl>
              <a:tblPr firstRow="1" bandRow="1">
                <a:tableStyleId>{5C22544A-7EE6-4342-B048-85BDC9FD1C3A}</a:tableStyleId>
              </a:tblPr>
              <a:tblGrid>
                <a:gridCol w="788985">
                  <a:extLst>
                    <a:ext uri="{9D8B030D-6E8A-4147-A177-3AD203B41FA5}">
                      <a16:colId xmlns:a16="http://schemas.microsoft.com/office/drawing/2014/main" val="736434038"/>
                    </a:ext>
                  </a:extLst>
                </a:gridCol>
                <a:gridCol w="906011">
                  <a:extLst>
                    <a:ext uri="{9D8B030D-6E8A-4147-A177-3AD203B41FA5}">
                      <a16:colId xmlns:a16="http://schemas.microsoft.com/office/drawing/2014/main" val="2488680082"/>
                    </a:ext>
                  </a:extLst>
                </a:gridCol>
                <a:gridCol w="1201926">
                  <a:extLst>
                    <a:ext uri="{9D8B030D-6E8A-4147-A177-3AD203B41FA5}">
                      <a16:colId xmlns:a16="http://schemas.microsoft.com/office/drawing/2014/main" val="529221164"/>
                    </a:ext>
                  </a:extLst>
                </a:gridCol>
              </a:tblGrid>
              <a:tr h="291705">
                <a:tc>
                  <a:txBody>
                    <a:bodyPr/>
                    <a:lstStyle/>
                    <a:p>
                      <a:pPr algn="ctr"/>
                      <a:r>
                        <a:rPr lang="en-US" dirty="0">
                          <a:latin typeface="Chivo Black" panose="00000A00000000000000" pitchFamily="2" charset="0"/>
                        </a:rPr>
                        <a:t>SOC</a:t>
                      </a:r>
                    </a:p>
                  </a:txBody>
                  <a:tcPr/>
                </a:tc>
                <a:tc>
                  <a:txBody>
                    <a:bodyPr/>
                    <a:lstStyle/>
                    <a:p>
                      <a:pPr algn="ctr"/>
                      <a:r>
                        <a:rPr lang="en-US" dirty="0">
                          <a:latin typeface="Chivo Black" panose="00000A00000000000000" pitchFamily="2" charset="0"/>
                        </a:rPr>
                        <a:t>Order</a:t>
                      </a:r>
                    </a:p>
                  </a:txBody>
                  <a:tcPr/>
                </a:tc>
                <a:tc>
                  <a:txBody>
                    <a:bodyPr/>
                    <a:lstStyle/>
                    <a:p>
                      <a:pPr algn="ctr"/>
                      <a:r>
                        <a:rPr lang="en-US" dirty="0">
                          <a:latin typeface="Chivo Black" panose="00000A00000000000000" pitchFamily="2" charset="0"/>
                        </a:rPr>
                        <a:t>Adj. EPA</a:t>
                      </a:r>
                    </a:p>
                  </a:txBody>
                  <a:tcPr/>
                </a:tc>
                <a:extLst>
                  <a:ext uri="{0D108BD9-81ED-4DB2-BD59-A6C34878D82A}">
                    <a16:rowId xmlns:a16="http://schemas.microsoft.com/office/drawing/2014/main" val="1057668161"/>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L</a:t>
                      </a:r>
                    </a:p>
                  </a:txBody>
                  <a:tcPr anchor="ctr"/>
                </a:tc>
                <a:tc>
                  <a:txBody>
                    <a:bodyPr/>
                    <a:lstStyle/>
                    <a:p>
                      <a:pPr algn="ctr"/>
                      <a:r>
                        <a:rPr lang="en-US" sz="1200" dirty="0">
                          <a:latin typeface="Chivo Light" panose="00000500000000000000" pitchFamily="2" charset="0"/>
                        </a:rPr>
                        <a:t>1</a:t>
                      </a:r>
                    </a:p>
                  </a:txBody>
                  <a:tcPr anchor="ctr"/>
                </a:tc>
                <a:tc>
                  <a:txBody>
                    <a:bodyPr/>
                    <a:lstStyle/>
                    <a:p>
                      <a:pPr algn="ctr"/>
                      <a:r>
                        <a:rPr lang="en-US" sz="1200" dirty="0">
                          <a:latin typeface="Chivo Light" panose="00000500000000000000" pitchFamily="2" charset="0"/>
                        </a:rPr>
                        <a:t>0.10</a:t>
                      </a:r>
                    </a:p>
                  </a:txBody>
                  <a:tcPr anchor="ctr"/>
                </a:tc>
                <a:extLst>
                  <a:ext uri="{0D108BD9-81ED-4DB2-BD59-A6C34878D82A}">
                    <a16:rowId xmlns:a16="http://schemas.microsoft.com/office/drawing/2014/main" val="3470034772"/>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L</a:t>
                      </a:r>
                    </a:p>
                  </a:txBody>
                  <a:tcPr anchor="ctr"/>
                </a:tc>
                <a:tc>
                  <a:txBody>
                    <a:bodyPr/>
                    <a:lstStyle/>
                    <a:p>
                      <a:pPr algn="ctr"/>
                      <a:r>
                        <a:rPr lang="en-US" sz="1200" dirty="0">
                          <a:latin typeface="Chivo Light" panose="00000500000000000000" pitchFamily="2" charset="0"/>
                        </a:rPr>
                        <a:t>2</a:t>
                      </a:r>
                    </a:p>
                  </a:txBody>
                  <a:tcPr anchor="ctr"/>
                </a:tc>
                <a:tc>
                  <a:txBody>
                    <a:bodyPr/>
                    <a:lstStyle/>
                    <a:p>
                      <a:pPr algn="ctr"/>
                      <a:r>
                        <a:rPr lang="en-US" sz="1200" dirty="0">
                          <a:latin typeface="Chivo Light" panose="00000500000000000000" pitchFamily="2" charset="0"/>
                        </a:rPr>
                        <a:t>0.11</a:t>
                      </a:r>
                    </a:p>
                  </a:txBody>
                  <a:tcPr anchor="ctr"/>
                </a:tc>
                <a:extLst>
                  <a:ext uri="{0D108BD9-81ED-4DB2-BD59-A6C34878D82A}">
                    <a16:rowId xmlns:a16="http://schemas.microsoft.com/office/drawing/2014/main" val="2262945156"/>
                  </a:ext>
                </a:extLst>
              </a:tr>
              <a:tr h="291705">
                <a:tc>
                  <a:txBody>
                    <a:bodyPr/>
                    <a:lstStyle/>
                    <a:p>
                      <a:pPr algn="ctr"/>
                      <a:r>
                        <a:rPr lang="en-US" sz="1200" dirty="0">
                          <a:highlight>
                            <a:srgbClr val="FFFF00"/>
                          </a:highlight>
                          <a:latin typeface="Chivo Light" panose="00000500000000000000" pitchFamily="2" charset="0"/>
                        </a:rPr>
                        <a:t>L</a:t>
                      </a:r>
                    </a:p>
                  </a:txBody>
                  <a:tcPr anchor="ctr">
                    <a:solidFill>
                      <a:srgbClr val="FFFF00"/>
                    </a:solidFill>
                  </a:tcPr>
                </a:tc>
                <a:tc>
                  <a:txBody>
                    <a:bodyPr/>
                    <a:lstStyle/>
                    <a:p>
                      <a:pPr algn="ctr"/>
                      <a:r>
                        <a:rPr lang="en-US" sz="1200" dirty="0">
                          <a:highlight>
                            <a:srgbClr val="FFFF00"/>
                          </a:highlight>
                          <a:latin typeface="Chivo Light" panose="00000500000000000000" pitchFamily="2" charset="0"/>
                        </a:rPr>
                        <a:t>3</a:t>
                      </a:r>
                    </a:p>
                  </a:txBody>
                  <a:tcPr anchor="ctr">
                    <a:solidFill>
                      <a:srgbClr val="FFFF00"/>
                    </a:solidFill>
                  </a:tcPr>
                </a:tc>
                <a:tc>
                  <a:txBody>
                    <a:bodyPr/>
                    <a:lstStyle/>
                    <a:p>
                      <a:pPr algn="ctr"/>
                      <a:r>
                        <a:rPr lang="en-US" sz="1200" dirty="0">
                          <a:highlight>
                            <a:srgbClr val="FFFF00"/>
                          </a:highlight>
                          <a:latin typeface="Chivo Light" panose="00000500000000000000" pitchFamily="2" charset="0"/>
                        </a:rPr>
                        <a:t>0.89</a:t>
                      </a:r>
                    </a:p>
                  </a:txBody>
                  <a:tcPr anchor="ctr">
                    <a:solidFill>
                      <a:srgbClr val="FFFF00"/>
                    </a:solidFill>
                  </a:tcPr>
                </a:tc>
                <a:extLst>
                  <a:ext uri="{0D108BD9-81ED-4DB2-BD59-A6C34878D82A}">
                    <a16:rowId xmlns:a16="http://schemas.microsoft.com/office/drawing/2014/main" val="924176428"/>
                  </a:ext>
                </a:extLst>
              </a:tr>
              <a:tr h="291705">
                <a:tc>
                  <a:txBody>
                    <a:bodyPr/>
                    <a:lstStyle/>
                    <a:p>
                      <a:pPr algn="ctr"/>
                      <a:r>
                        <a:rPr lang="en-US" sz="1200" dirty="0">
                          <a:latin typeface="Chivo Light" panose="00000500000000000000" pitchFamily="2" charset="0"/>
                        </a:rPr>
                        <a:t>R</a:t>
                      </a:r>
                    </a:p>
                  </a:txBody>
                  <a:tcPr anchor="ctr"/>
                </a:tc>
                <a:tc>
                  <a:txBody>
                    <a:bodyPr/>
                    <a:lstStyle/>
                    <a:p>
                      <a:pPr algn="ctr"/>
                      <a:r>
                        <a:rPr lang="en-US" sz="1200" dirty="0">
                          <a:latin typeface="Chivo Light" panose="00000500000000000000" pitchFamily="2" charset="0"/>
                        </a:rPr>
                        <a:t>1</a:t>
                      </a:r>
                    </a:p>
                  </a:txBody>
                  <a:tcPr anchor="ctr"/>
                </a:tc>
                <a:tc>
                  <a:txBody>
                    <a:bodyPr/>
                    <a:lstStyle/>
                    <a:p>
                      <a:pPr algn="ctr"/>
                      <a:r>
                        <a:rPr lang="en-US" sz="1200" dirty="0">
                          <a:latin typeface="Chivo Light" panose="00000500000000000000" pitchFamily="2" charset="0"/>
                        </a:rPr>
                        <a:t>0.22</a:t>
                      </a:r>
                    </a:p>
                  </a:txBody>
                  <a:tcPr anchor="ctr"/>
                </a:tc>
                <a:extLst>
                  <a:ext uri="{0D108BD9-81ED-4DB2-BD59-A6C34878D82A}">
                    <a16:rowId xmlns:a16="http://schemas.microsoft.com/office/drawing/2014/main" val="2617615536"/>
                  </a:ext>
                </a:extLst>
              </a:tr>
              <a:tr h="291705">
                <a:tc>
                  <a:txBody>
                    <a:bodyPr/>
                    <a:lstStyle/>
                    <a:p>
                      <a:pPr algn="ctr"/>
                      <a:r>
                        <a:rPr lang="en-US" sz="1200" dirty="0">
                          <a:latin typeface="Chivo Light" panose="00000500000000000000" pitchFamily="2" charset="0"/>
                        </a:rPr>
                        <a:t>R</a:t>
                      </a:r>
                    </a:p>
                  </a:txBody>
                  <a:tcPr anchor="ctr"/>
                </a:tc>
                <a:tc>
                  <a:txBody>
                    <a:bodyPr/>
                    <a:lstStyle/>
                    <a:p>
                      <a:pPr algn="ctr"/>
                      <a:r>
                        <a:rPr lang="en-US" sz="1200" dirty="0">
                          <a:latin typeface="Chivo Light" panose="00000500000000000000" pitchFamily="2" charset="0"/>
                        </a:rPr>
                        <a:t>2</a:t>
                      </a:r>
                    </a:p>
                  </a:txBody>
                  <a:tcPr anchor="ctr"/>
                </a:tc>
                <a:tc>
                  <a:txBody>
                    <a:bodyPr/>
                    <a:lstStyle/>
                    <a:p>
                      <a:pPr algn="ctr"/>
                      <a:r>
                        <a:rPr lang="en-US" sz="1200" dirty="0">
                          <a:latin typeface="Chivo Light" panose="00000500000000000000" pitchFamily="2" charset="0"/>
                        </a:rPr>
                        <a:t>-0.02</a:t>
                      </a:r>
                    </a:p>
                  </a:txBody>
                  <a:tcPr anchor="ctr"/>
                </a:tc>
                <a:extLst>
                  <a:ext uri="{0D108BD9-81ED-4DB2-BD59-A6C34878D82A}">
                    <a16:rowId xmlns:a16="http://schemas.microsoft.com/office/drawing/2014/main" val="554271888"/>
                  </a:ext>
                </a:extLst>
              </a:tr>
              <a:tr h="291705">
                <a:tc>
                  <a:txBody>
                    <a:bodyPr/>
                    <a:lstStyle/>
                    <a:p>
                      <a:pPr algn="ctr"/>
                      <a:r>
                        <a:rPr lang="en-US" sz="1200" dirty="0">
                          <a:latin typeface="Chivo Light" panose="00000500000000000000" pitchFamily="2" charset="0"/>
                        </a:rPr>
                        <a:t>R</a:t>
                      </a:r>
                    </a:p>
                  </a:txBody>
                  <a:tcPr anchor="ctr"/>
                </a:tc>
                <a:tc>
                  <a:txBody>
                    <a:bodyPr/>
                    <a:lstStyle/>
                    <a:p>
                      <a:pPr algn="ctr"/>
                      <a:r>
                        <a:rPr lang="en-US" sz="1200" dirty="0">
                          <a:latin typeface="Chivo Light" panose="00000500000000000000" pitchFamily="2" charset="0"/>
                        </a:rPr>
                        <a:t>3</a:t>
                      </a:r>
                    </a:p>
                  </a:txBody>
                  <a:tcPr anchor="ctr"/>
                </a:tc>
                <a:tc>
                  <a:txBody>
                    <a:bodyPr/>
                    <a:lstStyle/>
                    <a:p>
                      <a:pPr algn="ctr"/>
                      <a:r>
                        <a:rPr lang="en-US" sz="1200" dirty="0">
                          <a:latin typeface="Chivo Light" panose="00000500000000000000" pitchFamily="2" charset="0"/>
                        </a:rPr>
                        <a:t>0.09</a:t>
                      </a:r>
                    </a:p>
                  </a:txBody>
                  <a:tcPr anchor="ctr"/>
                </a:tc>
                <a:extLst>
                  <a:ext uri="{0D108BD9-81ED-4DB2-BD59-A6C34878D82A}">
                    <a16:rowId xmlns:a16="http://schemas.microsoft.com/office/drawing/2014/main" val="284628949"/>
                  </a:ext>
                </a:extLst>
              </a:tr>
            </a:tbl>
          </a:graphicData>
        </a:graphic>
      </p:graphicFrame>
      <p:sp>
        <p:nvSpPr>
          <p:cNvPr id="25" name="Text Placeholder 7">
            <a:extLst>
              <a:ext uri="{FF2B5EF4-FFF2-40B4-BE49-F238E27FC236}">
                <a16:creationId xmlns:a16="http://schemas.microsoft.com/office/drawing/2014/main" id="{FFAD996F-755D-4CE7-B379-7690839AC75C}"/>
              </a:ext>
            </a:extLst>
          </p:cNvPr>
          <p:cNvSpPr txBox="1">
            <a:spLocks/>
          </p:cNvSpPr>
          <p:nvPr/>
        </p:nvSpPr>
        <p:spPr>
          <a:xfrm>
            <a:off x="391603" y="4491783"/>
            <a:ext cx="7991215" cy="203485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hivo" panose="00000500000000000000" pitchFamily="2" charset="0"/>
              </a:rPr>
              <a:t>When running Route Combo #3 (Run Fake, Deep Cross, Beneath, Corner) against a Cover 3 defensive scheme (such as the Bills against the Rams in week #3 of 2020), the left-side wide receiver set closest to the offensive line (L3) provided the most adjusted EPA during the 2020 NFL season.</a:t>
            </a:r>
          </a:p>
          <a:p>
            <a:r>
              <a:rPr lang="en-US" sz="1400" dirty="0">
                <a:latin typeface="Chivo" panose="00000500000000000000" pitchFamily="2" charset="0"/>
              </a:rPr>
              <a:t>This is proof of theory that </a:t>
            </a:r>
            <a:r>
              <a:rPr lang="en-US" sz="1400" dirty="0">
                <a:highlight>
                  <a:srgbClr val="FFFF00"/>
                </a:highlight>
                <a:latin typeface="Chivo" panose="00000500000000000000" pitchFamily="2" charset="0"/>
              </a:rPr>
              <a:t>we can determine which receiver is likely to produce the most adjusted EPA based on not only side of center and field order, but also route combination and defensive scheme.</a:t>
            </a:r>
          </a:p>
        </p:txBody>
      </p:sp>
    </p:spTree>
    <p:extLst>
      <p:ext uri="{BB962C8B-B14F-4D97-AF65-F5344CB8AC3E}">
        <p14:creationId xmlns:p14="http://schemas.microsoft.com/office/powerpoint/2010/main" val="1630262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paper texture">
            <a:extLst>
              <a:ext uri="{FF2B5EF4-FFF2-40B4-BE49-F238E27FC236}">
                <a16:creationId xmlns:a16="http://schemas.microsoft.com/office/drawing/2014/main" id="{011CA532-F03F-4463-A917-38C1B001575F}"/>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135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sz="half" idx="2"/>
          </p:nvPr>
        </p:nvSpPr>
        <p:spPr>
          <a:xfrm>
            <a:off x="608637" y="783204"/>
            <a:ext cx="4863540" cy="5835710"/>
          </a:xfrm>
        </p:spPr>
        <p:txBody>
          <a:bodyPr>
            <a:normAutofit/>
          </a:bodyPr>
          <a:lstStyle/>
          <a:p>
            <a:r>
              <a:rPr lang="en-US" dirty="0">
                <a:latin typeface="Chivo Light" panose="00000500000000000000" pitchFamily="2" charset="0"/>
              </a:rPr>
              <a:t>In order to take our analysis even further, </a:t>
            </a:r>
            <a:r>
              <a:rPr lang="en-US" dirty="0">
                <a:highlight>
                  <a:srgbClr val="FFFF00"/>
                </a:highlight>
                <a:latin typeface="Chivo Light" panose="00000500000000000000" pitchFamily="2" charset="0"/>
              </a:rPr>
              <a:t>I’d like to examine which defensive players perform </a:t>
            </a:r>
            <a:r>
              <a:rPr lang="en-US" b="1" u="sng" dirty="0">
                <a:highlight>
                  <a:srgbClr val="FFFF00"/>
                </a:highlight>
                <a:latin typeface="Chivo Light" panose="00000500000000000000" pitchFamily="2" charset="0"/>
              </a:rPr>
              <a:t>worst </a:t>
            </a:r>
            <a:r>
              <a:rPr lang="en-US" dirty="0">
                <a:highlight>
                  <a:srgbClr val="FFFF00"/>
                </a:highlight>
                <a:latin typeface="Chivo Light" panose="00000500000000000000" pitchFamily="2" charset="0"/>
              </a:rPr>
              <a:t>against what route combos and out of which coverage scheme.</a:t>
            </a:r>
          </a:p>
          <a:p>
            <a:r>
              <a:rPr lang="en-US" dirty="0">
                <a:latin typeface="Chivo Light" panose="00000500000000000000" pitchFamily="2" charset="0"/>
              </a:rPr>
              <a:t>To do this, I will be merging in 2020 NFL play-by-play data from the </a:t>
            </a:r>
            <a:r>
              <a:rPr lang="en-US" dirty="0" err="1">
                <a:latin typeface="Chivo Light" panose="00000500000000000000" pitchFamily="2" charset="0"/>
              </a:rPr>
              <a:t>nflfastR</a:t>
            </a:r>
            <a:r>
              <a:rPr lang="en-US" dirty="0">
                <a:latin typeface="Chivo Light" panose="00000500000000000000" pitchFamily="2" charset="0"/>
              </a:rPr>
              <a:t> project. However, there are significant issues to take care of first:</a:t>
            </a:r>
          </a:p>
          <a:p>
            <a:pPr marL="342900" indent="-342900">
              <a:buFont typeface="+mj-lt"/>
              <a:buAutoNum type="arabicPeriod"/>
            </a:pPr>
            <a:r>
              <a:rPr lang="en-US" dirty="0">
                <a:latin typeface="Chivo Light" panose="00000500000000000000" pitchFamily="2" charset="0"/>
              </a:rPr>
              <a:t>The `</a:t>
            </a:r>
            <a:r>
              <a:rPr lang="en-US" dirty="0" err="1">
                <a:latin typeface="Chivo Light" panose="00000500000000000000" pitchFamily="2" charset="0"/>
              </a:rPr>
              <a:t>GameID</a:t>
            </a:r>
            <a:r>
              <a:rPr lang="en-US" dirty="0">
                <a:latin typeface="Chivo Light" panose="00000500000000000000" pitchFamily="2" charset="0"/>
              </a:rPr>
              <a:t>` in the SIS data and the `</a:t>
            </a:r>
            <a:r>
              <a:rPr lang="en-US" dirty="0" err="1">
                <a:latin typeface="Chivo Light" panose="00000500000000000000" pitchFamily="2" charset="0"/>
              </a:rPr>
              <a:t>game_id</a:t>
            </a:r>
            <a:r>
              <a:rPr lang="en-US" dirty="0">
                <a:latin typeface="Chivo Light" panose="00000500000000000000" pitchFamily="2" charset="0"/>
              </a:rPr>
              <a:t>` in `</a:t>
            </a:r>
            <a:r>
              <a:rPr lang="en-US" dirty="0" err="1">
                <a:latin typeface="Chivo Light" panose="00000500000000000000" pitchFamily="2" charset="0"/>
              </a:rPr>
              <a:t>nflfastR</a:t>
            </a:r>
            <a:r>
              <a:rPr lang="en-US" dirty="0">
                <a:latin typeface="Chivo Light" panose="00000500000000000000" pitchFamily="2" charset="0"/>
              </a:rPr>
              <a:t>` are not the same … so a straight `</a:t>
            </a:r>
            <a:r>
              <a:rPr lang="en-US" dirty="0" err="1">
                <a:latin typeface="Chivo Light" panose="00000500000000000000" pitchFamily="2" charset="0"/>
              </a:rPr>
              <a:t>left_merge</a:t>
            </a:r>
            <a:r>
              <a:rPr lang="en-US" dirty="0">
                <a:latin typeface="Chivo Light" panose="00000500000000000000" pitchFamily="2" charset="0"/>
              </a:rPr>
              <a:t>` was not possible.</a:t>
            </a:r>
          </a:p>
          <a:p>
            <a:pPr marL="342900" indent="-342900">
              <a:buFont typeface="+mj-lt"/>
              <a:buAutoNum type="arabicPeriod"/>
            </a:pPr>
            <a:r>
              <a:rPr lang="en-US" dirty="0">
                <a:latin typeface="Chivo Light" panose="00000500000000000000" pitchFamily="2" charset="0"/>
              </a:rPr>
              <a:t>`</a:t>
            </a:r>
            <a:r>
              <a:rPr lang="en-US" dirty="0" err="1">
                <a:latin typeface="Chivo Light" panose="00000500000000000000" pitchFamily="2" charset="0"/>
              </a:rPr>
              <a:t>nflfastR</a:t>
            </a:r>
            <a:r>
              <a:rPr lang="en-US" dirty="0">
                <a:latin typeface="Chivo Light" panose="00000500000000000000" pitchFamily="2" charset="0"/>
              </a:rPr>
              <a:t>` uses “</a:t>
            </a:r>
            <a:r>
              <a:rPr lang="en-US" dirty="0" err="1">
                <a:latin typeface="Chivo Light" panose="00000500000000000000" pitchFamily="2" charset="0"/>
              </a:rPr>
              <a:t>posteam</a:t>
            </a:r>
            <a:r>
              <a:rPr lang="en-US" dirty="0">
                <a:latin typeface="Chivo Light" panose="00000500000000000000" pitchFamily="2" charset="0"/>
              </a:rPr>
              <a:t>” and “</a:t>
            </a:r>
            <a:r>
              <a:rPr lang="en-US" dirty="0" err="1">
                <a:latin typeface="Chivo Light" panose="00000500000000000000" pitchFamily="2" charset="0"/>
              </a:rPr>
              <a:t>defteam</a:t>
            </a:r>
            <a:r>
              <a:rPr lang="en-US" dirty="0">
                <a:latin typeface="Chivo Light" panose="00000500000000000000" pitchFamily="2" charset="0"/>
              </a:rPr>
              <a:t>” while the SIS data uses “</a:t>
            </a:r>
            <a:r>
              <a:rPr lang="en-US" dirty="0" err="1">
                <a:latin typeface="Chivo Light" panose="00000500000000000000" pitchFamily="2" charset="0"/>
              </a:rPr>
              <a:t>OffensiveTeam</a:t>
            </a:r>
            <a:r>
              <a:rPr lang="en-US" dirty="0">
                <a:latin typeface="Chivo Light" panose="00000500000000000000" pitchFamily="2" charset="0"/>
              </a:rPr>
              <a:t>” and “</a:t>
            </a:r>
            <a:r>
              <a:rPr lang="en-US" dirty="0" err="1">
                <a:latin typeface="Chivo Light" panose="00000500000000000000" pitchFamily="2" charset="0"/>
              </a:rPr>
              <a:t>DefensiveTeam</a:t>
            </a:r>
            <a:r>
              <a:rPr lang="en-US" dirty="0">
                <a:latin typeface="Chivo Light" panose="00000500000000000000" pitchFamily="2" charset="0"/>
              </a:rPr>
              <a:t>.”</a:t>
            </a:r>
          </a:p>
          <a:p>
            <a:r>
              <a:rPr lang="en-US" sz="1400" dirty="0">
                <a:latin typeface="Chivo Light" panose="00000500000000000000" pitchFamily="2" charset="0"/>
              </a:rPr>
              <a:t>After much work in attempting to mutate the data to line up correctly, it was discovered that the ‘</a:t>
            </a:r>
            <a:r>
              <a:rPr lang="en-US" sz="1400" dirty="0" err="1">
                <a:latin typeface="Chivo Light" panose="00000500000000000000" pitchFamily="2" charset="0"/>
              </a:rPr>
              <a:t>fuzzyjoin</a:t>
            </a:r>
            <a:r>
              <a:rPr lang="en-US" sz="1400" dirty="0">
                <a:latin typeface="Chivo Light" panose="00000500000000000000" pitchFamily="2" charset="0"/>
              </a:rPr>
              <a:t>’ function could easily merge the data together by comparing the ‘play description’ used in both datasets.</a:t>
            </a:r>
          </a:p>
          <a:p>
            <a:endParaRPr lang="en-US" sz="1400" dirty="0">
              <a:latin typeface="Chivo Light" panose="00000500000000000000" pitchFamily="2" charset="0"/>
            </a:endParaRP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a:xfrm>
            <a:off x="9125680" y="6356350"/>
            <a:ext cx="2743200" cy="365125"/>
          </a:xfrm>
        </p:spPr>
        <p:txBody>
          <a:bodyPr>
            <a:normAutofit/>
          </a:bodyPr>
          <a:lstStyle/>
          <a:p>
            <a:pPr>
              <a:lnSpc>
                <a:spcPct val="90000"/>
              </a:lnSpc>
              <a:spcAft>
                <a:spcPts val="600"/>
              </a:spcAft>
            </a:pPr>
            <a:fld id="{8C2E478F-E849-4A8C-AF1F-CBCC78A7CBFA}" type="slidenum">
              <a:rPr lang="en-US" smtClean="0"/>
              <a:pPr>
                <a:lnSpc>
                  <a:spcPct val="90000"/>
                </a:lnSpc>
                <a:spcAft>
                  <a:spcPts val="600"/>
                </a:spcAft>
              </a:pPr>
              <a:t>18</a:t>
            </a:fld>
            <a:endParaRPr lang="en-US" dirty="0"/>
          </a:p>
        </p:txBody>
      </p:sp>
      <p:sp>
        <p:nvSpPr>
          <p:cNvPr id="11" name="Title 10">
            <a:extLst>
              <a:ext uri="{FF2B5EF4-FFF2-40B4-BE49-F238E27FC236}">
                <a16:creationId xmlns:a16="http://schemas.microsoft.com/office/drawing/2014/main" id="{69A12317-EE28-4FC6-AF18-CAA8EB55C507}"/>
              </a:ext>
            </a:extLst>
          </p:cNvPr>
          <p:cNvSpPr>
            <a:spLocks noGrp="1"/>
          </p:cNvSpPr>
          <p:nvPr>
            <p:ph type="title"/>
          </p:nvPr>
        </p:nvSpPr>
        <p:spPr>
          <a:xfrm>
            <a:off x="608639" y="91437"/>
            <a:ext cx="5641086" cy="560567"/>
          </a:xfrm>
        </p:spPr>
        <p:txBody>
          <a:bodyPr>
            <a:normAutofit fontScale="90000"/>
          </a:bodyPr>
          <a:lstStyle/>
          <a:p>
            <a:pPr algn="ctr"/>
            <a:r>
              <a:rPr lang="en-US" dirty="0">
                <a:latin typeface="Chivo Black" panose="00000A00000000000000" pitchFamily="2" charset="0"/>
              </a:rPr>
              <a:t>Merging data</a:t>
            </a:r>
          </a:p>
        </p:txBody>
      </p:sp>
      <p:sp>
        <p:nvSpPr>
          <p:cNvPr id="17" name="TextBox 6">
            <a:extLst>
              <a:ext uri="{FF2B5EF4-FFF2-40B4-BE49-F238E27FC236}">
                <a16:creationId xmlns:a16="http://schemas.microsoft.com/office/drawing/2014/main" id="{704BB2A0-F6A3-4F5C-90BD-518DAD2AAFDB}"/>
              </a:ext>
            </a:extLst>
          </p:cNvPr>
          <p:cNvSpPr txBox="1"/>
          <p:nvPr/>
        </p:nvSpPr>
        <p:spPr>
          <a:xfrm>
            <a:off x="8568976" y="6333061"/>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6" name="Picture 5" descr="A picture containing graphical user interface&#10;&#10;Description automatically generated">
            <a:extLst>
              <a:ext uri="{FF2B5EF4-FFF2-40B4-BE49-F238E27FC236}">
                <a16:creationId xmlns:a16="http://schemas.microsoft.com/office/drawing/2014/main" id="{FCA87A09-112E-4EF0-8D98-282961481935}"/>
              </a:ext>
            </a:extLst>
          </p:cNvPr>
          <p:cNvPicPr>
            <a:picLocks noChangeAspect="1"/>
          </p:cNvPicPr>
          <p:nvPr/>
        </p:nvPicPr>
        <p:blipFill>
          <a:blip r:embed="rId5"/>
          <a:stretch>
            <a:fillRect/>
          </a:stretch>
        </p:blipFill>
        <p:spPr>
          <a:xfrm>
            <a:off x="5973932" y="1605532"/>
            <a:ext cx="5357867" cy="3053984"/>
          </a:xfrm>
          <a:prstGeom prst="rect">
            <a:avLst/>
          </a:prstGeom>
        </p:spPr>
      </p:pic>
    </p:spTree>
    <p:extLst>
      <p:ext uri="{BB962C8B-B14F-4D97-AF65-F5344CB8AC3E}">
        <p14:creationId xmlns:p14="http://schemas.microsoft.com/office/powerpoint/2010/main" val="3130783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3404279" y="1127518"/>
            <a:ext cx="6901732" cy="577080"/>
          </a:xfrm>
        </p:spPr>
        <p:txBody>
          <a:bodyPr/>
          <a:lstStyle/>
          <a:p>
            <a:pPr algn="ctr"/>
            <a:r>
              <a:rPr lang="en-US" sz="2800" dirty="0">
                <a:highlight>
                  <a:srgbClr val="FFFF00"/>
                </a:highlight>
                <a:latin typeface="Chivo Black" panose="00000A00000000000000" pitchFamily="2" charset="0"/>
              </a:rPr>
              <a:t>RESULTS:</a:t>
            </a:r>
            <a:br>
              <a:rPr lang="en-US" sz="2800" dirty="0">
                <a:latin typeface="Chivo Black" panose="00000A00000000000000" pitchFamily="2" charset="0"/>
              </a:rPr>
            </a:br>
            <a:r>
              <a:rPr lang="en-US" sz="2800" dirty="0">
                <a:latin typeface="Chivo Black" panose="00000A00000000000000" pitchFamily="2" charset="0"/>
              </a:rPr>
              <a:t>WHICH DEFENSIVE PLAYERS PERFORM WORST OUT OF SPECIFC SCHEMES AGAINST ROUTE COMBOS?</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19</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graphicFrame>
        <p:nvGraphicFramePr>
          <p:cNvPr id="14" name="Table 17">
            <a:extLst>
              <a:ext uri="{FF2B5EF4-FFF2-40B4-BE49-F238E27FC236}">
                <a16:creationId xmlns:a16="http://schemas.microsoft.com/office/drawing/2014/main" id="{FC7052B9-B02B-4647-AE5A-43619CAEB857}"/>
              </a:ext>
            </a:extLst>
          </p:cNvPr>
          <p:cNvGraphicFramePr>
            <a:graphicFrameLocks noGrp="1"/>
          </p:cNvGraphicFramePr>
          <p:nvPr>
            <p:extLst>
              <p:ext uri="{D42A27DB-BD31-4B8C-83A1-F6EECF244321}">
                <p14:modId xmlns:p14="http://schemas.microsoft.com/office/powerpoint/2010/main" val="3467272419"/>
              </p:ext>
            </p:extLst>
          </p:nvPr>
        </p:nvGraphicFramePr>
        <p:xfrm>
          <a:off x="4211365" y="1704598"/>
          <a:ext cx="5356115" cy="3448804"/>
        </p:xfrm>
        <a:graphic>
          <a:graphicData uri="http://schemas.openxmlformats.org/drawingml/2006/table">
            <a:tbl>
              <a:tblPr firstRow="1" bandRow="1">
                <a:tableStyleId>{5C22544A-7EE6-4342-B048-85BDC9FD1C3A}</a:tableStyleId>
              </a:tblPr>
              <a:tblGrid>
                <a:gridCol w="1522861">
                  <a:extLst>
                    <a:ext uri="{9D8B030D-6E8A-4147-A177-3AD203B41FA5}">
                      <a16:colId xmlns:a16="http://schemas.microsoft.com/office/drawing/2014/main" val="3963072972"/>
                    </a:ext>
                  </a:extLst>
                </a:gridCol>
                <a:gridCol w="1059940">
                  <a:extLst>
                    <a:ext uri="{9D8B030D-6E8A-4147-A177-3AD203B41FA5}">
                      <a16:colId xmlns:a16="http://schemas.microsoft.com/office/drawing/2014/main" val="736434038"/>
                    </a:ext>
                  </a:extLst>
                </a:gridCol>
                <a:gridCol w="1468074">
                  <a:extLst>
                    <a:ext uri="{9D8B030D-6E8A-4147-A177-3AD203B41FA5}">
                      <a16:colId xmlns:a16="http://schemas.microsoft.com/office/drawing/2014/main" val="529221164"/>
                    </a:ext>
                  </a:extLst>
                </a:gridCol>
                <a:gridCol w="1305240">
                  <a:extLst>
                    <a:ext uri="{9D8B030D-6E8A-4147-A177-3AD203B41FA5}">
                      <a16:colId xmlns:a16="http://schemas.microsoft.com/office/drawing/2014/main" val="1404723257"/>
                    </a:ext>
                  </a:extLst>
                </a:gridCol>
              </a:tblGrid>
              <a:tr h="625594">
                <a:tc>
                  <a:txBody>
                    <a:bodyPr/>
                    <a:lstStyle/>
                    <a:p>
                      <a:pPr algn="ctr"/>
                      <a:r>
                        <a:rPr lang="en-US" dirty="0">
                          <a:latin typeface="Chivo Black" panose="00000A00000000000000" pitchFamily="2" charset="0"/>
                        </a:rPr>
                        <a:t>Defensive Scheme</a:t>
                      </a:r>
                    </a:p>
                  </a:txBody>
                  <a:tcPr anchor="ctr"/>
                </a:tc>
                <a:tc>
                  <a:txBody>
                    <a:bodyPr/>
                    <a:lstStyle/>
                    <a:p>
                      <a:pPr algn="ctr"/>
                      <a:r>
                        <a:rPr lang="en-US" dirty="0">
                          <a:latin typeface="Chivo Black" panose="00000A00000000000000" pitchFamily="2" charset="0"/>
                        </a:rPr>
                        <a:t>Route Combo</a:t>
                      </a:r>
                    </a:p>
                  </a:txBody>
                  <a:tcPr anchor="ctr"/>
                </a:tc>
                <a:tc>
                  <a:txBody>
                    <a:bodyPr/>
                    <a:lstStyle/>
                    <a:p>
                      <a:pPr algn="ctr"/>
                      <a:r>
                        <a:rPr lang="en-US" dirty="0">
                          <a:latin typeface="Chivo Black" panose="00000A00000000000000" pitchFamily="2" charset="0"/>
                        </a:rPr>
                        <a:t>Player</a:t>
                      </a:r>
                    </a:p>
                  </a:txBody>
                  <a:tcPr anchor="ctr"/>
                </a:tc>
                <a:tc>
                  <a:txBody>
                    <a:bodyPr/>
                    <a:lstStyle/>
                    <a:p>
                      <a:pPr algn="ctr"/>
                      <a:r>
                        <a:rPr lang="en-US" dirty="0">
                          <a:latin typeface="Chivo Black" panose="00000A00000000000000" pitchFamily="2" charset="0"/>
                        </a:rPr>
                        <a:t>Air EPA </a:t>
                      </a:r>
                    </a:p>
                    <a:p>
                      <a:pPr algn="ctr"/>
                      <a:r>
                        <a:rPr lang="en-US" dirty="0">
                          <a:latin typeface="Chivo Black" panose="00000A00000000000000" pitchFamily="2" charset="0"/>
                        </a:rPr>
                        <a:t>Allowed</a:t>
                      </a:r>
                    </a:p>
                  </a:txBody>
                  <a:tcPr anchor="ctr"/>
                </a:tc>
                <a:extLst>
                  <a:ext uri="{0D108BD9-81ED-4DB2-BD59-A6C34878D82A}">
                    <a16:rowId xmlns:a16="http://schemas.microsoft.com/office/drawing/2014/main" val="1057668161"/>
                  </a:ext>
                </a:extLst>
              </a:tr>
              <a:tr h="276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Cover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Combo 1</a:t>
                      </a:r>
                    </a:p>
                  </a:txBody>
                  <a:tcPr anchor="ctr"/>
                </a:tc>
                <a:tc>
                  <a:txBody>
                    <a:bodyPr/>
                    <a:lstStyle/>
                    <a:p>
                      <a:pPr algn="ctr"/>
                      <a:r>
                        <a:rPr lang="en-US" sz="1200" dirty="0">
                          <a:latin typeface="Chivo Light" panose="00000500000000000000" pitchFamily="2" charset="0"/>
                        </a:rPr>
                        <a:t>M. Epps</a:t>
                      </a:r>
                    </a:p>
                  </a:txBody>
                  <a:tcPr anchor="ctr"/>
                </a:tc>
                <a:tc>
                  <a:txBody>
                    <a:bodyPr/>
                    <a:lstStyle/>
                    <a:p>
                      <a:pPr algn="ctr"/>
                      <a:r>
                        <a:rPr lang="en-US" sz="1200" dirty="0">
                          <a:latin typeface="Chivo Light" panose="00000500000000000000" pitchFamily="2" charset="0"/>
                        </a:rPr>
                        <a:t>0.10</a:t>
                      </a:r>
                    </a:p>
                  </a:txBody>
                  <a:tcPr anchor="ctr"/>
                </a:tc>
                <a:extLst>
                  <a:ext uri="{0D108BD9-81ED-4DB2-BD59-A6C34878D82A}">
                    <a16:rowId xmlns:a16="http://schemas.microsoft.com/office/drawing/2014/main" val="2262945156"/>
                  </a:ext>
                </a:extLst>
              </a:tr>
              <a:tr h="302004">
                <a:tc>
                  <a:txBody>
                    <a:bodyPr/>
                    <a:lstStyle/>
                    <a:p>
                      <a:pPr algn="ctr"/>
                      <a:r>
                        <a:rPr lang="en-US" sz="1200" dirty="0">
                          <a:latin typeface="Chivo Light" panose="00000500000000000000" pitchFamily="2" charset="0"/>
                        </a:rPr>
                        <a:t>Cover 1</a:t>
                      </a:r>
                    </a:p>
                  </a:txBody>
                  <a:tcPr anchor="ctr"/>
                </a:tc>
                <a:tc>
                  <a:txBody>
                    <a:bodyPr/>
                    <a:lstStyle/>
                    <a:p>
                      <a:pPr algn="ctr"/>
                      <a:r>
                        <a:rPr lang="en-US" sz="1200" dirty="0">
                          <a:latin typeface="Chivo Light" panose="00000500000000000000" pitchFamily="2" charset="0"/>
                        </a:rPr>
                        <a:t>Cover 1</a:t>
                      </a:r>
                    </a:p>
                  </a:txBody>
                  <a:tcPr anchor="ctr"/>
                </a:tc>
                <a:tc>
                  <a:txBody>
                    <a:bodyPr/>
                    <a:lstStyle/>
                    <a:p>
                      <a:pPr algn="ctr"/>
                      <a:r>
                        <a:rPr lang="en-US" sz="1200" dirty="0">
                          <a:latin typeface="Chivo Light" panose="00000500000000000000" pitchFamily="2" charset="0"/>
                        </a:rPr>
                        <a:t>D. Slay</a:t>
                      </a:r>
                    </a:p>
                  </a:txBody>
                  <a:tcPr anchor="ctr"/>
                </a:tc>
                <a:tc>
                  <a:txBody>
                    <a:bodyPr/>
                    <a:lstStyle/>
                    <a:p>
                      <a:pPr algn="ctr"/>
                      <a:r>
                        <a:rPr lang="en-US" sz="1200" dirty="0">
                          <a:latin typeface="Chivo Light" panose="00000500000000000000" pitchFamily="2" charset="0"/>
                        </a:rPr>
                        <a:t>4.95</a:t>
                      </a:r>
                    </a:p>
                  </a:txBody>
                  <a:tcPr anchor="ctr"/>
                </a:tc>
                <a:extLst>
                  <a:ext uri="{0D108BD9-81ED-4DB2-BD59-A6C34878D82A}">
                    <a16:rowId xmlns:a16="http://schemas.microsoft.com/office/drawing/2014/main" val="924176428"/>
                  </a:ext>
                </a:extLst>
              </a:tr>
              <a:tr h="276836">
                <a:tc>
                  <a:txBody>
                    <a:bodyPr/>
                    <a:lstStyle/>
                    <a:p>
                      <a:pPr algn="ctr"/>
                      <a:r>
                        <a:rPr lang="en-US" sz="1200" dirty="0">
                          <a:latin typeface="Chivo Light" panose="00000500000000000000" pitchFamily="2" charset="0"/>
                        </a:rPr>
                        <a:t>Cover 2</a:t>
                      </a:r>
                    </a:p>
                  </a:txBody>
                  <a:tcPr anchor="ctr"/>
                </a:tc>
                <a:tc>
                  <a:txBody>
                    <a:bodyPr/>
                    <a:lstStyle/>
                    <a:p>
                      <a:pPr algn="ctr"/>
                      <a:r>
                        <a:rPr lang="en-US" sz="1200" dirty="0">
                          <a:latin typeface="Chivo Light" panose="00000500000000000000" pitchFamily="2" charset="0"/>
                        </a:rPr>
                        <a:t>Combo 2</a:t>
                      </a:r>
                    </a:p>
                  </a:txBody>
                  <a:tcPr anchor="ctr"/>
                </a:tc>
                <a:tc>
                  <a:txBody>
                    <a:bodyPr/>
                    <a:lstStyle/>
                    <a:p>
                      <a:pPr marL="228600" indent="-228600" algn="ctr">
                        <a:buAutoNum type="alphaUcPeriod"/>
                      </a:pPr>
                      <a:r>
                        <a:rPr lang="en-US" sz="1200" dirty="0">
                          <a:latin typeface="Chivo Light" panose="00000500000000000000" pitchFamily="2" charset="0"/>
                        </a:rPr>
                        <a:t>Taylor</a:t>
                      </a:r>
                    </a:p>
                  </a:txBody>
                  <a:tcPr anchor="ctr"/>
                </a:tc>
                <a:tc>
                  <a:txBody>
                    <a:bodyPr/>
                    <a:lstStyle/>
                    <a:p>
                      <a:pPr algn="ctr"/>
                      <a:r>
                        <a:rPr lang="en-US" sz="1200" dirty="0">
                          <a:latin typeface="Chivo Light" panose="00000500000000000000" pitchFamily="2" charset="0"/>
                        </a:rPr>
                        <a:t>2.98</a:t>
                      </a:r>
                    </a:p>
                  </a:txBody>
                  <a:tcPr anchor="ctr"/>
                </a:tc>
                <a:extLst>
                  <a:ext uri="{0D108BD9-81ED-4DB2-BD59-A6C34878D82A}">
                    <a16:rowId xmlns:a16="http://schemas.microsoft.com/office/drawing/2014/main" val="2617615536"/>
                  </a:ext>
                </a:extLst>
              </a:tr>
              <a:tr h="268448">
                <a:tc>
                  <a:txBody>
                    <a:bodyPr/>
                    <a:lstStyle/>
                    <a:p>
                      <a:pPr algn="ctr"/>
                      <a:r>
                        <a:rPr lang="en-US" sz="1200" dirty="0">
                          <a:latin typeface="Chivo Light" panose="00000500000000000000" pitchFamily="2" charset="0"/>
                        </a:rPr>
                        <a:t>Cover 3</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T. Diggs</a:t>
                      </a:r>
                    </a:p>
                  </a:txBody>
                  <a:tcPr anchor="ctr"/>
                </a:tc>
                <a:tc>
                  <a:txBody>
                    <a:bodyPr/>
                    <a:lstStyle/>
                    <a:p>
                      <a:pPr algn="ctr"/>
                      <a:r>
                        <a:rPr lang="en-US" sz="1200" dirty="0">
                          <a:latin typeface="Chivo Light" panose="00000500000000000000" pitchFamily="2" charset="0"/>
                        </a:rPr>
                        <a:t>4.25</a:t>
                      </a:r>
                    </a:p>
                  </a:txBody>
                  <a:tcPr anchor="ctr"/>
                </a:tc>
                <a:extLst>
                  <a:ext uri="{0D108BD9-81ED-4DB2-BD59-A6C34878D82A}">
                    <a16:rowId xmlns:a16="http://schemas.microsoft.com/office/drawing/2014/main" val="554271888"/>
                  </a:ext>
                </a:extLst>
              </a:tr>
              <a:tr h="287743">
                <a:tc>
                  <a:txBody>
                    <a:bodyPr/>
                    <a:lstStyle/>
                    <a:p>
                      <a:pPr algn="ctr"/>
                      <a:r>
                        <a:rPr lang="en-US" sz="1200" dirty="0">
                          <a:latin typeface="Chivo Light" panose="00000500000000000000" pitchFamily="2" charset="0"/>
                        </a:rPr>
                        <a:t>Cover 4</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X. Howard</a:t>
                      </a:r>
                    </a:p>
                  </a:txBody>
                  <a:tcPr anchor="ctr"/>
                </a:tc>
                <a:tc>
                  <a:txBody>
                    <a:bodyPr/>
                    <a:lstStyle/>
                    <a:p>
                      <a:pPr algn="ctr"/>
                      <a:r>
                        <a:rPr lang="en-US" sz="1200" dirty="0">
                          <a:latin typeface="Chivo Light" panose="00000500000000000000" pitchFamily="2" charset="0"/>
                        </a:rPr>
                        <a:t>3.01</a:t>
                      </a:r>
                    </a:p>
                  </a:txBody>
                  <a:tcPr anchor="ctr"/>
                </a:tc>
                <a:extLst>
                  <a:ext uri="{0D108BD9-81ED-4DB2-BD59-A6C34878D82A}">
                    <a16:rowId xmlns:a16="http://schemas.microsoft.com/office/drawing/2014/main" val="284628949"/>
                  </a:ext>
                </a:extLst>
              </a:tr>
              <a:tr h="234892">
                <a:tc>
                  <a:txBody>
                    <a:bodyPr/>
                    <a:lstStyle/>
                    <a:p>
                      <a:pPr algn="ctr"/>
                      <a:r>
                        <a:rPr lang="en-US" sz="1200" dirty="0">
                          <a:latin typeface="Chivo Light" panose="00000500000000000000" pitchFamily="2" charset="0"/>
                        </a:rPr>
                        <a:t>Cover 6</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T. Mullen</a:t>
                      </a:r>
                    </a:p>
                  </a:txBody>
                  <a:tcPr anchor="ctr"/>
                </a:tc>
                <a:tc>
                  <a:txBody>
                    <a:bodyPr/>
                    <a:lstStyle/>
                    <a:p>
                      <a:pPr algn="ctr"/>
                      <a:r>
                        <a:rPr lang="en-US" sz="1200" dirty="0">
                          <a:latin typeface="Chivo Light" panose="00000500000000000000" pitchFamily="2" charset="0"/>
                        </a:rPr>
                        <a:t>1.50</a:t>
                      </a:r>
                    </a:p>
                  </a:txBody>
                  <a:tcPr anchor="ctr"/>
                </a:tc>
                <a:extLst>
                  <a:ext uri="{0D108BD9-81ED-4DB2-BD59-A6C34878D82A}">
                    <a16:rowId xmlns:a16="http://schemas.microsoft.com/office/drawing/2014/main" val="1799461364"/>
                  </a:ext>
                </a:extLst>
              </a:tr>
              <a:tr h="229019">
                <a:tc>
                  <a:txBody>
                    <a:bodyPr/>
                    <a:lstStyle/>
                    <a:p>
                      <a:pPr algn="ctr"/>
                      <a:r>
                        <a:rPr lang="en-US" sz="1200" dirty="0">
                          <a:latin typeface="Chivo Light" panose="00000500000000000000" pitchFamily="2" charset="0"/>
                        </a:rPr>
                        <a:t>Man Cover 2</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J. Ward</a:t>
                      </a:r>
                    </a:p>
                  </a:txBody>
                  <a:tcPr anchor="ctr"/>
                </a:tc>
                <a:tc>
                  <a:txBody>
                    <a:bodyPr/>
                    <a:lstStyle/>
                    <a:p>
                      <a:pPr algn="ctr"/>
                      <a:r>
                        <a:rPr lang="en-US" sz="1200" dirty="0">
                          <a:latin typeface="Chivo Light" panose="00000500000000000000" pitchFamily="2" charset="0"/>
                        </a:rPr>
                        <a:t>2.56</a:t>
                      </a:r>
                    </a:p>
                  </a:txBody>
                  <a:tcPr anchor="ctr"/>
                </a:tc>
                <a:extLst>
                  <a:ext uri="{0D108BD9-81ED-4DB2-BD59-A6C34878D82A}">
                    <a16:rowId xmlns:a16="http://schemas.microsoft.com/office/drawing/2014/main" val="3748263529"/>
                  </a:ext>
                </a:extLst>
              </a:tr>
              <a:tr h="225664">
                <a:tc>
                  <a:txBody>
                    <a:bodyPr/>
                    <a:lstStyle/>
                    <a:p>
                      <a:pPr algn="ctr"/>
                      <a:r>
                        <a:rPr lang="en-US" sz="1200" dirty="0">
                          <a:latin typeface="Chivo Light" panose="00000500000000000000" pitchFamily="2" charset="0"/>
                        </a:rPr>
                        <a:t>Prevent</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M. Fitzpatrick</a:t>
                      </a:r>
                    </a:p>
                  </a:txBody>
                  <a:tcPr anchor="ctr"/>
                </a:tc>
                <a:tc>
                  <a:txBody>
                    <a:bodyPr/>
                    <a:lstStyle/>
                    <a:p>
                      <a:pPr algn="ctr"/>
                      <a:r>
                        <a:rPr lang="en-US" sz="1200" dirty="0">
                          <a:latin typeface="Chivo Light" panose="00000500000000000000" pitchFamily="2" charset="0"/>
                        </a:rPr>
                        <a:t>0.28</a:t>
                      </a:r>
                    </a:p>
                  </a:txBody>
                  <a:tcPr anchor="ctr"/>
                </a:tc>
                <a:extLst>
                  <a:ext uri="{0D108BD9-81ED-4DB2-BD59-A6C34878D82A}">
                    <a16:rowId xmlns:a16="http://schemas.microsoft.com/office/drawing/2014/main" val="1615288843"/>
                  </a:ext>
                </a:extLst>
              </a:tr>
              <a:tr h="244958">
                <a:tc>
                  <a:txBody>
                    <a:bodyPr/>
                    <a:lstStyle/>
                    <a:p>
                      <a:pPr algn="ctr"/>
                      <a:r>
                        <a:rPr lang="en-US" sz="1200" dirty="0">
                          <a:latin typeface="Chivo Light" panose="00000500000000000000" pitchFamily="2" charset="0"/>
                        </a:rPr>
                        <a:t>Screen</a:t>
                      </a:r>
                    </a:p>
                  </a:txBody>
                  <a:tcPr anchor="ctr"/>
                </a:tc>
                <a:tc>
                  <a:txBody>
                    <a:bodyPr/>
                    <a:lstStyle/>
                    <a:p>
                      <a:pPr algn="ctr"/>
                      <a:r>
                        <a:rPr lang="en-US" sz="1200" dirty="0">
                          <a:latin typeface="Chivo Light" panose="00000500000000000000" pitchFamily="2" charset="0"/>
                        </a:rPr>
                        <a:t>Combo 6</a:t>
                      </a:r>
                    </a:p>
                  </a:txBody>
                  <a:tcPr anchor="ctr"/>
                </a:tc>
                <a:tc>
                  <a:txBody>
                    <a:bodyPr/>
                    <a:lstStyle/>
                    <a:p>
                      <a:pPr algn="ctr"/>
                      <a:r>
                        <a:rPr lang="en-US" sz="1200" dirty="0">
                          <a:latin typeface="Chivo Light" panose="00000500000000000000" pitchFamily="2" charset="0"/>
                        </a:rPr>
                        <a:t>D. Savage</a:t>
                      </a:r>
                    </a:p>
                  </a:txBody>
                  <a:tcPr anchor="ctr"/>
                </a:tc>
                <a:tc>
                  <a:txBody>
                    <a:bodyPr/>
                    <a:lstStyle/>
                    <a:p>
                      <a:pPr algn="ctr"/>
                      <a:r>
                        <a:rPr lang="en-US" sz="1200" dirty="0">
                          <a:latin typeface="Chivo Light" panose="00000500000000000000" pitchFamily="2" charset="0"/>
                        </a:rPr>
                        <a:t>-1.02</a:t>
                      </a:r>
                    </a:p>
                  </a:txBody>
                  <a:tcPr anchor="ctr"/>
                </a:tc>
                <a:extLst>
                  <a:ext uri="{0D108BD9-81ED-4DB2-BD59-A6C34878D82A}">
                    <a16:rowId xmlns:a16="http://schemas.microsoft.com/office/drawing/2014/main" val="1545806418"/>
                  </a:ext>
                </a:extLst>
              </a:tr>
              <a:tr h="293704">
                <a:tc>
                  <a:txBody>
                    <a:bodyPr/>
                    <a:lstStyle/>
                    <a:p>
                      <a:pPr algn="ctr"/>
                      <a:r>
                        <a:rPr lang="en-US" sz="1200" dirty="0">
                          <a:latin typeface="Chivo Light" panose="00000500000000000000" pitchFamily="2" charset="0"/>
                        </a:rPr>
                        <a:t>Tampa 2</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N. </a:t>
                      </a:r>
                      <a:r>
                        <a:rPr lang="en-US" sz="1200" dirty="0" err="1">
                          <a:latin typeface="Chivo Light" panose="00000500000000000000" pitchFamily="2" charset="0"/>
                        </a:rPr>
                        <a:t>Kwiatkoski</a:t>
                      </a:r>
                      <a:endParaRPr lang="en-US" sz="1200" dirty="0">
                        <a:latin typeface="Chivo Light" panose="00000500000000000000" pitchFamily="2" charset="0"/>
                      </a:endParaRPr>
                    </a:p>
                  </a:txBody>
                  <a:tcPr anchor="ctr"/>
                </a:tc>
                <a:tc>
                  <a:txBody>
                    <a:bodyPr/>
                    <a:lstStyle/>
                    <a:p>
                      <a:pPr algn="ctr"/>
                      <a:r>
                        <a:rPr lang="en-US" sz="1200" dirty="0">
                          <a:latin typeface="Chivo Light" panose="00000500000000000000" pitchFamily="2" charset="0"/>
                        </a:rPr>
                        <a:t>0.42</a:t>
                      </a:r>
                    </a:p>
                  </a:txBody>
                  <a:tcPr anchor="ctr"/>
                </a:tc>
                <a:extLst>
                  <a:ext uri="{0D108BD9-81ED-4DB2-BD59-A6C34878D82A}">
                    <a16:rowId xmlns:a16="http://schemas.microsoft.com/office/drawing/2014/main" val="3445752671"/>
                  </a:ext>
                </a:extLst>
              </a:tr>
            </a:tbl>
          </a:graphicData>
        </a:graphic>
      </p:graphicFrame>
      <p:sp>
        <p:nvSpPr>
          <p:cNvPr id="12" name="Text Placeholder 7">
            <a:extLst>
              <a:ext uri="{FF2B5EF4-FFF2-40B4-BE49-F238E27FC236}">
                <a16:creationId xmlns:a16="http://schemas.microsoft.com/office/drawing/2014/main" id="{328AB663-26FD-46B5-9008-C535DE5C1E69}"/>
              </a:ext>
            </a:extLst>
          </p:cNvPr>
          <p:cNvSpPr txBox="1">
            <a:spLocks/>
          </p:cNvSpPr>
          <p:nvPr/>
        </p:nvSpPr>
        <p:spPr>
          <a:xfrm>
            <a:off x="4211365" y="5153402"/>
            <a:ext cx="5270957" cy="833531"/>
          </a:xfrm>
          <a:prstGeom prst="rect">
            <a:avLst/>
          </a:prstGeom>
        </p:spPr>
        <p:txBody>
          <a:bodyPr vert="horz" lIns="0" tIns="45720" rIns="0" bIns="45720" rtlCol="0">
            <a:normAutofit lnSpcReduction="10000"/>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000" i="1" dirty="0">
                <a:latin typeface="Chivo Light" panose="00000500000000000000" pitchFamily="2" charset="0"/>
              </a:rPr>
              <a:t>** </a:t>
            </a:r>
            <a:r>
              <a:rPr lang="en-US" sz="1000" b="1" i="1" dirty="0">
                <a:latin typeface="Chivo Light" panose="00000500000000000000" pitchFamily="2" charset="0"/>
              </a:rPr>
              <a:t>Assumption:</a:t>
            </a:r>
            <a:r>
              <a:rPr lang="en-US" sz="1000" i="1" dirty="0">
                <a:latin typeface="Chivo Light" panose="00000500000000000000" pitchFamily="2" charset="0"/>
              </a:rPr>
              <a:t> given the structure of the data provided via SIS and </a:t>
            </a:r>
            <a:r>
              <a:rPr lang="en-US" sz="1000" i="1" dirty="0" err="1">
                <a:latin typeface="Chivo Light" panose="00000500000000000000" pitchFamily="2" charset="0"/>
              </a:rPr>
              <a:t>nflfastR</a:t>
            </a:r>
            <a:r>
              <a:rPr lang="en-US" sz="1000" i="1" dirty="0">
                <a:latin typeface="Chivo Light" panose="00000500000000000000" pitchFamily="2" charset="0"/>
              </a:rPr>
              <a:t>, the Air EPA was calculated by determining the player who made the tackle on a completed pass. While not 100-percent accurate, it is reasonable to conclude that, in a statistically significant amount of the cases, the player who made the tackle was also assigned coverage to the receiver.  </a:t>
            </a:r>
          </a:p>
        </p:txBody>
      </p:sp>
      <p:pic>
        <p:nvPicPr>
          <p:cNvPr id="7" name="Picture Placeholder 6" descr="A picture containing grass, person, outdoor, field&#10;&#10;Description automatically generated">
            <a:extLst>
              <a:ext uri="{FF2B5EF4-FFF2-40B4-BE49-F238E27FC236}">
                <a16:creationId xmlns:a16="http://schemas.microsoft.com/office/drawing/2014/main" id="{AFF68BC3-9D3C-4F7B-A040-E3DC7D3A47F9}"/>
              </a:ext>
            </a:extLst>
          </p:cNvPr>
          <p:cNvPicPr>
            <a:picLocks noGrp="1" noChangeAspect="1"/>
          </p:cNvPicPr>
          <p:nvPr>
            <p:ph type="pic" sz="quarter" idx="13"/>
          </p:nvPr>
        </p:nvPicPr>
        <p:blipFill>
          <a:blip r:embed="rId3"/>
          <a:srcRect l="9008" r="9008"/>
          <a:stretch>
            <a:fillRect/>
          </a:stretch>
        </p:blipFill>
        <p:spPr>
          <a:xfrm>
            <a:off x="0" y="0"/>
            <a:ext cx="3354700" cy="3145872"/>
          </a:xfrm>
        </p:spPr>
      </p:pic>
    </p:spTree>
    <p:extLst>
      <p:ext uri="{BB962C8B-B14F-4D97-AF65-F5344CB8AC3E}">
        <p14:creationId xmlns:p14="http://schemas.microsoft.com/office/powerpoint/2010/main" val="516484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721544" y="805100"/>
            <a:ext cx="6752187" cy="5722921"/>
          </a:xfrm>
        </p:spPr>
        <p:txBody>
          <a:bodyPr>
            <a:normAutofit lnSpcReduction="10000"/>
          </a:bodyPr>
          <a:lstStyle/>
          <a:p>
            <a:pPr marL="342900" indent="-342900">
              <a:lnSpc>
                <a:spcPct val="100000"/>
              </a:lnSpc>
              <a:spcBef>
                <a:spcPts val="0"/>
              </a:spcBef>
              <a:buFont typeface="Arial" panose="020B0604020202020204" pitchFamily="34" charset="0"/>
              <a:buChar char="•"/>
            </a:pPr>
            <a:r>
              <a:rPr lang="en-US" sz="1600" dirty="0">
                <a:latin typeface="Chivo Light" panose="00000500000000000000" pitchFamily="2" charset="0"/>
              </a:rPr>
              <a:t>The NFL is a game of strategy wherein locating and exploiting personnel mismatches is often the difference between winning and losing.</a:t>
            </a:r>
          </a:p>
          <a:p>
            <a:pPr marL="342900" indent="-342900">
              <a:lnSpc>
                <a:spcPct val="100000"/>
              </a:lnSpc>
              <a:spcBef>
                <a:spcPts val="0"/>
              </a:spcBef>
              <a:buFont typeface="Arial" panose="020B0604020202020204" pitchFamily="34" charset="0"/>
              <a:buChar char="•"/>
            </a:pPr>
            <a:endParaRPr lang="en-US" sz="1600"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600" dirty="0">
                <a:latin typeface="Chivo Light" panose="00000500000000000000" pitchFamily="2" charset="0"/>
              </a:rPr>
              <a:t>Case in point: this piece from The Ringer where Danny Kelly outlines how </a:t>
            </a:r>
            <a:r>
              <a:rPr lang="en-US" sz="1600" dirty="0">
                <a:latin typeface="Chivo Light" panose="00000500000000000000" pitchFamily="2" charset="0"/>
                <a:hlinkClick r:id="rId3"/>
              </a:rPr>
              <a:t>“Josh </a:t>
            </a:r>
            <a:r>
              <a:rPr lang="en-US" sz="1600" dirty="0" err="1">
                <a:latin typeface="Chivo Light" panose="00000500000000000000" pitchFamily="2" charset="0"/>
                <a:hlinkClick r:id="rId3"/>
              </a:rPr>
              <a:t>McDaniels</a:t>
            </a:r>
            <a:r>
              <a:rPr lang="en-US" sz="1600" dirty="0">
                <a:latin typeface="Chivo Light" panose="00000500000000000000" pitchFamily="2" charset="0"/>
                <a:hlinkClick r:id="rId3"/>
              </a:rPr>
              <a:t> and the Patriots Create Mismatches to Burn Defenses.”</a:t>
            </a:r>
            <a:endParaRPr lang="en-US" sz="1600" dirty="0">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In it, Kelly explains that the Patriots’ offense – under Daniels – “adapt their game plan from week to week” to “best attack the specific vulnerabilities of an opposing defense.” In short, Kelly argues, the Patriots are </a:t>
            </a:r>
            <a:r>
              <a:rPr lang="en-US" sz="1200" b="1" dirty="0">
                <a:solidFill>
                  <a:schemeClr val="tx1"/>
                </a:solidFill>
                <a:latin typeface="Chivo Light" panose="00000500000000000000" pitchFamily="2" charset="0"/>
              </a:rPr>
              <a:t>“better than anyone at finding a weakness and attacking it mercilessly.”</a:t>
            </a:r>
          </a:p>
          <a:p>
            <a:pPr lvl="1">
              <a:lnSpc>
                <a:spcPct val="100000"/>
              </a:lnSpc>
              <a:spcBef>
                <a:spcPts val="0"/>
              </a:spcBef>
            </a:pPr>
            <a:endParaRPr lang="en-US" sz="1200" b="1" dirty="0">
              <a:solidFill>
                <a:schemeClr val="tx1"/>
              </a:solidFill>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600" dirty="0">
                <a:latin typeface="Chivo Light" panose="00000500000000000000" pitchFamily="2" charset="0"/>
              </a:rPr>
              <a:t>This research builds upon this idea, and in doing so, will do the following: </a:t>
            </a:r>
          </a:p>
          <a:p>
            <a:pPr>
              <a:lnSpc>
                <a:spcPct val="100000"/>
              </a:lnSpc>
              <a:spcBef>
                <a:spcPts val="0"/>
              </a:spcBef>
            </a:pPr>
            <a:endParaRPr lang="en-US" sz="1600" dirty="0">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Showcase how a team’s most used route combinations can be identified.</a:t>
            </a:r>
          </a:p>
          <a:p>
            <a:pPr lvl="1">
              <a:lnSpc>
                <a:spcPct val="100000"/>
              </a:lnSpc>
              <a:spcBef>
                <a:spcPts val="0"/>
              </a:spcBef>
            </a:pPr>
            <a:endParaRPr lang="en-US" sz="1200"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Show how to determine the success of each route combination against all defensive schemes.</a:t>
            </a:r>
          </a:p>
          <a:p>
            <a:pPr lvl="1">
              <a:lnSpc>
                <a:spcPct val="100000"/>
              </a:lnSpc>
              <a:spcBef>
                <a:spcPts val="0"/>
              </a:spcBef>
            </a:pPr>
            <a:endParaRPr lang="en-US" sz="1200"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Determine which wide receiver has the highest EPA for each route combination against each defensive scheme.</a:t>
            </a:r>
          </a:p>
          <a:p>
            <a:pPr lvl="1">
              <a:lnSpc>
                <a:spcPct val="100000"/>
              </a:lnSpc>
              <a:spcBef>
                <a:spcPts val="0"/>
              </a:spcBef>
            </a:pPr>
            <a:endParaRPr lang="en-US" sz="1200"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Determine where each WR should line up on the field, and which side of center, for the best chance of net-positive EPA.</a:t>
            </a:r>
          </a:p>
          <a:p>
            <a:pPr lvl="1">
              <a:lnSpc>
                <a:spcPct val="100000"/>
              </a:lnSpc>
              <a:spcBef>
                <a:spcPts val="0"/>
              </a:spcBef>
            </a:pPr>
            <a:endParaRPr lang="en-US" sz="1200"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Highlight how to identify the weakest pass defender for each route combination out of each defensive scheme to assist in creating strategic optimal matchups.</a:t>
            </a:r>
          </a:p>
          <a:p>
            <a:pPr marL="800100" lvl="1" indent="-342900">
              <a:lnSpc>
                <a:spcPct val="100000"/>
              </a:lnSpc>
              <a:spcBef>
                <a:spcPts val="0"/>
              </a:spcBef>
              <a:buFont typeface="Arial" panose="020B0604020202020204" pitchFamily="34" charset="0"/>
              <a:buChar char="•"/>
            </a:pPr>
            <a:endParaRPr lang="en-US" sz="1200" dirty="0">
              <a:solidFill>
                <a:schemeClr val="tx1"/>
              </a:solidFill>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6503508" y="168055"/>
            <a:ext cx="3488371" cy="577080"/>
          </a:xfrm>
        </p:spPr>
        <p:txBody>
          <a:bodyPr/>
          <a:lstStyle/>
          <a:p>
            <a:r>
              <a:rPr lang="en-US" sz="3200" dirty="0">
                <a:latin typeface="Chivo Black" panose="00000A00000000000000" pitchFamily="2" charset="0"/>
              </a:rPr>
              <a:t>introduction</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13" name="Picture Placeholder 12" descr="A picture containing grass, person, outdoor, player&#10;&#10;Description automatically generated">
            <a:extLst>
              <a:ext uri="{FF2B5EF4-FFF2-40B4-BE49-F238E27FC236}">
                <a16:creationId xmlns:a16="http://schemas.microsoft.com/office/drawing/2014/main" id="{41A772BC-F48E-43E9-B2D1-1CABCE130623}"/>
              </a:ext>
            </a:extLst>
          </p:cNvPr>
          <p:cNvPicPr>
            <a:picLocks noGrp="1" noChangeAspect="1"/>
          </p:cNvPicPr>
          <p:nvPr>
            <p:ph type="pic" sz="quarter" idx="13"/>
          </p:nvPr>
        </p:nvPicPr>
        <p:blipFill>
          <a:blip r:embed="rId4"/>
          <a:srcRect l="13794" r="13794"/>
          <a:stretch>
            <a:fillRect/>
          </a:stretch>
        </p:blipFill>
        <p:spPr>
          <a:xfrm>
            <a:off x="0" y="0"/>
            <a:ext cx="3656623" cy="3429000"/>
          </a:xfrm>
        </p:spPr>
      </p:pic>
    </p:spTree>
    <p:extLst>
      <p:ext uri="{BB962C8B-B14F-4D97-AF65-F5344CB8AC3E}">
        <p14:creationId xmlns:p14="http://schemas.microsoft.com/office/powerpoint/2010/main" val="2141459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721544" y="805100"/>
            <a:ext cx="6752187" cy="5722921"/>
          </a:xfrm>
        </p:spPr>
        <p:txBody>
          <a:bodyPr>
            <a:normAutofit/>
          </a:bodyPr>
          <a:lstStyle/>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have </a:t>
            </a:r>
            <a:r>
              <a:rPr lang="en-US" sz="1800" b="1" dirty="0">
                <a:latin typeface="Chivo Light" panose="00000500000000000000" pitchFamily="2" charset="0"/>
              </a:rPr>
              <a:t>identified the most popular route combinations from the 2020 NFL season.</a:t>
            </a:r>
          </a:p>
          <a:p>
            <a:pPr marL="342900" indent="-342900">
              <a:lnSpc>
                <a:spcPct val="100000"/>
              </a:lnSpc>
              <a:spcBef>
                <a:spcPts val="0"/>
              </a:spcBef>
              <a:buFont typeface="Arial" panose="020B0604020202020204" pitchFamily="34" charset="0"/>
              <a:buChar char="•"/>
            </a:pPr>
            <a:endParaRPr lang="en-US" sz="1800"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have </a:t>
            </a:r>
            <a:r>
              <a:rPr lang="en-US" sz="1800" b="1" dirty="0">
                <a:latin typeface="Chivo Light" panose="00000500000000000000" pitchFamily="2" charset="0"/>
              </a:rPr>
              <a:t>determined which of the route combinations performs best against each NFL coverage scheme</a:t>
            </a:r>
            <a:r>
              <a:rPr lang="en-US" sz="1800" dirty="0">
                <a:latin typeface="Chivo Light" panose="00000500000000000000" pitchFamily="2" charset="0"/>
              </a:rPr>
              <a:t>.</a:t>
            </a:r>
            <a:br>
              <a:rPr lang="en-US" sz="1800" dirty="0">
                <a:latin typeface="Chivo Light" panose="00000500000000000000" pitchFamily="2" charset="0"/>
              </a:rPr>
            </a:br>
            <a:endParaRPr lang="en-US" sz="1800"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can </a:t>
            </a:r>
            <a:r>
              <a:rPr lang="en-US" sz="1800" b="1" dirty="0">
                <a:latin typeface="Chivo Light" panose="00000500000000000000" pitchFamily="2" charset="0"/>
              </a:rPr>
              <a:t>statistically determine which receiver is likely to provide the most EPA based on their location (side of center and out-to-inside) against specific coverage schemes.</a:t>
            </a:r>
          </a:p>
          <a:p>
            <a:pPr>
              <a:lnSpc>
                <a:spcPct val="100000"/>
              </a:lnSpc>
              <a:spcBef>
                <a:spcPts val="0"/>
              </a:spcBef>
            </a:pPr>
            <a:endParaRPr lang="en-US" sz="1800"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can </a:t>
            </a:r>
            <a:r>
              <a:rPr lang="en-US" sz="1800" b="1" dirty="0">
                <a:latin typeface="Chivo Light" panose="00000500000000000000" pitchFamily="2" charset="0"/>
              </a:rPr>
              <a:t>theoretically determine which defender is the “weakest” link in any coverage scheme against any of the popular route combos</a:t>
            </a:r>
          </a:p>
        </p:txBody>
      </p:sp>
      <p:sp>
        <p:nvSpPr>
          <p:cNvPr id="4" name="Title 3"/>
          <p:cNvSpPr>
            <a:spLocks noGrp="1"/>
          </p:cNvSpPr>
          <p:nvPr>
            <p:ph type="title"/>
          </p:nvPr>
        </p:nvSpPr>
        <p:spPr>
          <a:xfrm>
            <a:off x="4745396" y="122635"/>
            <a:ext cx="4938058" cy="577080"/>
          </a:xfrm>
        </p:spPr>
        <p:txBody>
          <a:bodyPr/>
          <a:lstStyle/>
          <a:p>
            <a:r>
              <a:rPr lang="en-US" sz="3200" dirty="0">
                <a:latin typeface="Chivo Black" panose="00000A00000000000000" pitchFamily="2" charset="0"/>
              </a:rPr>
              <a:t>So, what now?</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20</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21" name="Arrow: Bent 20">
            <a:extLst>
              <a:ext uri="{FF2B5EF4-FFF2-40B4-BE49-F238E27FC236}">
                <a16:creationId xmlns:a16="http://schemas.microsoft.com/office/drawing/2014/main" id="{A7EDF8FD-B22C-4032-951C-A41CC5924E16}"/>
              </a:ext>
            </a:extLst>
          </p:cNvPr>
          <p:cNvSpPr/>
          <p:nvPr/>
        </p:nvSpPr>
        <p:spPr>
          <a:xfrm rot="12466830">
            <a:off x="3469115" y="3917854"/>
            <a:ext cx="1343770" cy="1073426"/>
          </a:xfrm>
          <a:prstGeom prst="bent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E2009AA5-BCE4-47ED-B876-E98FCADB0327}"/>
              </a:ext>
            </a:extLst>
          </p:cNvPr>
          <p:cNvSpPr txBox="1"/>
          <p:nvPr/>
        </p:nvSpPr>
        <p:spPr>
          <a:xfrm rot="20484380">
            <a:off x="867959" y="3639338"/>
            <a:ext cx="3126939" cy="769441"/>
          </a:xfrm>
          <a:prstGeom prst="rect">
            <a:avLst/>
          </a:prstGeom>
          <a:noFill/>
        </p:spPr>
        <p:txBody>
          <a:bodyPr wrap="square">
            <a:spAutoFit/>
          </a:bodyPr>
          <a:lstStyle/>
          <a:p>
            <a:r>
              <a:rPr lang="en-US" sz="1100" i="1" dirty="0">
                <a:latin typeface="Chivo Light" panose="00000500000000000000" pitchFamily="2" charset="0"/>
              </a:rPr>
              <a:t>Coach Tomlin is happy because </a:t>
            </a:r>
            <a:r>
              <a:rPr lang="en-US" sz="1100" i="1" dirty="0">
                <a:highlight>
                  <a:srgbClr val="FFFF00"/>
                </a:highlight>
                <a:latin typeface="Chivo Light" panose="00000500000000000000" pitchFamily="2" charset="0"/>
              </a:rPr>
              <a:t>we now have the needed information to attack the opposing defense’s weakest link out of any coverage scheme they may show.</a:t>
            </a:r>
            <a:endParaRPr lang="en-US" sz="1100" i="1" dirty="0">
              <a:highlight>
                <a:srgbClr val="FFFF00"/>
              </a:highlight>
            </a:endParaRPr>
          </a:p>
        </p:txBody>
      </p:sp>
      <p:pic>
        <p:nvPicPr>
          <p:cNvPr id="12" name="Picture Placeholder 11" descr="A picture containing person, person, goggles, spectacles&#10;&#10;Description automatically generated">
            <a:extLst>
              <a:ext uri="{FF2B5EF4-FFF2-40B4-BE49-F238E27FC236}">
                <a16:creationId xmlns:a16="http://schemas.microsoft.com/office/drawing/2014/main" id="{70E1E5F5-7857-4395-BF61-928AFD4DDDFE}"/>
              </a:ext>
            </a:extLst>
          </p:cNvPr>
          <p:cNvPicPr>
            <a:picLocks noGrp="1" noChangeAspect="1"/>
          </p:cNvPicPr>
          <p:nvPr>
            <p:ph type="pic" sz="quarter" idx="13"/>
          </p:nvPr>
        </p:nvPicPr>
        <p:blipFill>
          <a:blip r:embed="rId3"/>
          <a:srcRect l="20580" r="20580"/>
          <a:stretch>
            <a:fillRect/>
          </a:stretch>
        </p:blipFill>
        <p:spPr>
          <a:xfrm>
            <a:off x="0" y="0"/>
            <a:ext cx="3560454" cy="3338818"/>
          </a:xfrm>
        </p:spPr>
      </p:pic>
      <p:sp>
        <p:nvSpPr>
          <p:cNvPr id="23" name="Title 3">
            <a:extLst>
              <a:ext uri="{FF2B5EF4-FFF2-40B4-BE49-F238E27FC236}">
                <a16:creationId xmlns:a16="http://schemas.microsoft.com/office/drawing/2014/main" id="{45DA9A2F-2ED9-4A69-8DF8-4ADC51B78DAD}"/>
              </a:ext>
            </a:extLst>
          </p:cNvPr>
          <p:cNvSpPr txBox="1">
            <a:spLocks/>
          </p:cNvSpPr>
          <p:nvPr/>
        </p:nvSpPr>
        <p:spPr>
          <a:xfrm>
            <a:off x="4325116" y="5596758"/>
            <a:ext cx="7028684" cy="5770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cap="all" baseline="0">
                <a:solidFill>
                  <a:schemeClr val="tx1"/>
                </a:solidFill>
                <a:latin typeface="+mn-lt"/>
                <a:ea typeface="+mj-ea"/>
                <a:cs typeface="+mj-cs"/>
              </a:defRPr>
            </a:lvl1pPr>
          </a:lstStyle>
          <a:p>
            <a:r>
              <a:rPr lang="en-US" sz="3200" dirty="0">
                <a:latin typeface="Chivo Black" panose="00000A00000000000000" pitchFamily="2" charset="0"/>
              </a:rPr>
              <a:t>Now, to put it all together.</a:t>
            </a:r>
          </a:p>
        </p:txBody>
      </p:sp>
    </p:spTree>
    <p:extLst>
      <p:ext uri="{BB962C8B-B14F-4D97-AF65-F5344CB8AC3E}">
        <p14:creationId xmlns:p14="http://schemas.microsoft.com/office/powerpoint/2010/main" val="2205523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582801" y="929228"/>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775784" y="511992"/>
            <a:ext cx="6935069" cy="577080"/>
          </a:xfrm>
        </p:spPr>
        <p:txBody>
          <a:bodyPr/>
          <a:lstStyle/>
          <a:p>
            <a:pPr algn="ctr"/>
            <a:r>
              <a:rPr lang="en-US" sz="3600" dirty="0">
                <a:latin typeface="Chivo Black" panose="00000A00000000000000" pitchFamily="2" charset="0"/>
              </a:rPr>
              <a:t>Steelers vs. </a:t>
            </a:r>
            <a:r>
              <a:rPr lang="en-US" sz="3600" dirty="0" err="1">
                <a:latin typeface="Chivo Black" panose="00000A00000000000000" pitchFamily="2" charset="0"/>
              </a:rPr>
              <a:t>eagleS</a:t>
            </a:r>
            <a:br>
              <a:rPr lang="en-US" sz="3600" dirty="0">
                <a:latin typeface="Chivo Black" panose="00000A00000000000000" pitchFamily="2" charset="0"/>
              </a:rPr>
            </a:br>
            <a:r>
              <a:rPr lang="en-US" sz="3600" dirty="0">
                <a:latin typeface="Chivo Black" panose="00000A00000000000000" pitchFamily="2" charset="0"/>
              </a:rPr>
              <a:t>2021 Season: week #1</a:t>
            </a:r>
            <a:endParaRPr lang="en-US" sz="2000" dirty="0">
              <a:latin typeface="Chivo Light" panose="00000500000000000000" pitchFamily="2" charset="0"/>
            </a:endParaRP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21</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592420" y="6337822"/>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14" name="Text Placeholder 7">
            <a:extLst>
              <a:ext uri="{FF2B5EF4-FFF2-40B4-BE49-F238E27FC236}">
                <a16:creationId xmlns:a16="http://schemas.microsoft.com/office/drawing/2014/main" id="{BB4838D1-F2DA-4273-BDC0-2222D52CDD01}"/>
              </a:ext>
            </a:extLst>
          </p:cNvPr>
          <p:cNvSpPr txBox="1">
            <a:spLocks/>
          </p:cNvSpPr>
          <p:nvPr/>
        </p:nvSpPr>
        <p:spPr>
          <a:xfrm>
            <a:off x="123595" y="1245243"/>
            <a:ext cx="7991215" cy="2034852"/>
          </a:xfrm>
          <a:prstGeom prst="rect">
            <a:avLst/>
          </a:prstGeom>
        </p:spPr>
        <p:txBody>
          <a:bodyPr>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hivo" panose="00000500000000000000" pitchFamily="2" charset="0"/>
              </a:rPr>
              <a:t>During the 2020 season, the most used coverage scheme by the Philadelphia Eagles was the Cover 1.</a:t>
            </a:r>
          </a:p>
          <a:p>
            <a:r>
              <a:rPr lang="en-US" sz="1400" dirty="0">
                <a:latin typeface="Chivo" panose="00000500000000000000" pitchFamily="2" charset="0"/>
              </a:rPr>
              <a:t>Against the Cover 1 defensive scheme in 2020, the Pittsburgh Steelers most often used popular NFL Route Combo #1 (as determined earlier in this presentation): Curl, Flat – Left, Flat – Right</a:t>
            </a:r>
          </a:p>
          <a:p>
            <a:r>
              <a:rPr lang="en-US" sz="1400" dirty="0">
                <a:latin typeface="Chivo" panose="00000500000000000000" pitchFamily="2" charset="0"/>
              </a:rPr>
              <a:t>When running the Cover 1 defensive scheme, the weakest Eagles’ defender in 2020 was </a:t>
            </a:r>
            <a:r>
              <a:rPr lang="en-US" sz="1400" dirty="0" err="1">
                <a:latin typeface="Chivo" panose="00000500000000000000" pitchFamily="2" charset="0"/>
              </a:rPr>
              <a:t>Avonte</a:t>
            </a:r>
            <a:r>
              <a:rPr lang="en-US" sz="1400" dirty="0">
                <a:latin typeface="Chivo" panose="00000500000000000000" pitchFamily="2" charset="0"/>
              </a:rPr>
              <a:t> Maddox with a mean air EPA of 0.87.</a:t>
            </a:r>
          </a:p>
          <a:p>
            <a:r>
              <a:rPr lang="en-US" sz="1400" dirty="0">
                <a:latin typeface="Chivo" panose="00000500000000000000" pitchFamily="2" charset="0"/>
              </a:rPr>
              <a:t>When running NFL popular route combo 1 in 2020, the Steelers had the EPAs as listed in the below graph by SOC and outside-to-inside order.</a:t>
            </a:r>
          </a:p>
          <a:p>
            <a:endParaRPr lang="en-US" sz="1400" dirty="0">
              <a:highlight>
                <a:srgbClr val="FFFF00"/>
              </a:highlight>
              <a:latin typeface="Chivo" panose="00000500000000000000" pitchFamily="2" charset="0"/>
            </a:endParaRPr>
          </a:p>
        </p:txBody>
      </p:sp>
      <p:grpSp>
        <p:nvGrpSpPr>
          <p:cNvPr id="3" name="Group 2">
            <a:extLst>
              <a:ext uri="{FF2B5EF4-FFF2-40B4-BE49-F238E27FC236}">
                <a16:creationId xmlns:a16="http://schemas.microsoft.com/office/drawing/2014/main" id="{9E9935E6-CD39-4638-8C7B-C98E15EEA8FF}"/>
              </a:ext>
            </a:extLst>
          </p:cNvPr>
          <p:cNvGrpSpPr/>
          <p:nvPr/>
        </p:nvGrpSpPr>
        <p:grpSpPr>
          <a:xfrm>
            <a:off x="590117" y="3091252"/>
            <a:ext cx="8131728" cy="1327268"/>
            <a:chOff x="1588408" y="3837873"/>
            <a:chExt cx="8131728" cy="1327268"/>
          </a:xfrm>
        </p:grpSpPr>
        <p:pic>
          <p:nvPicPr>
            <p:cNvPr id="16" name="Picture 15" descr="A picture containing application&#10;&#10;Description automatically generated">
              <a:extLst>
                <a:ext uri="{FF2B5EF4-FFF2-40B4-BE49-F238E27FC236}">
                  <a16:creationId xmlns:a16="http://schemas.microsoft.com/office/drawing/2014/main" id="{0783CB8B-2828-484A-B35D-4382A1A9EE9D}"/>
                </a:ext>
              </a:extLst>
            </p:cNvPr>
            <p:cNvPicPr>
              <a:picLocks noChangeAspect="1"/>
            </p:cNvPicPr>
            <p:nvPr/>
          </p:nvPicPr>
          <p:blipFill>
            <a:blip r:embed="rId3"/>
            <a:stretch>
              <a:fillRect/>
            </a:stretch>
          </p:blipFill>
          <p:spPr>
            <a:xfrm>
              <a:off x="1588408" y="3837873"/>
              <a:ext cx="8131728" cy="1327268"/>
            </a:xfrm>
            <a:prstGeom prst="rect">
              <a:avLst/>
            </a:prstGeom>
          </p:spPr>
        </p:pic>
        <p:sp>
          <p:nvSpPr>
            <p:cNvPr id="17" name="TextBox 16">
              <a:extLst>
                <a:ext uri="{FF2B5EF4-FFF2-40B4-BE49-F238E27FC236}">
                  <a16:creationId xmlns:a16="http://schemas.microsoft.com/office/drawing/2014/main" id="{B6326A47-9E01-4D1E-9ED9-B13BC2774C65}"/>
                </a:ext>
              </a:extLst>
            </p:cNvPr>
            <p:cNvSpPr txBox="1"/>
            <p:nvPr/>
          </p:nvSpPr>
          <p:spPr>
            <a:xfrm>
              <a:off x="1921079" y="3908692"/>
              <a:ext cx="550785" cy="274797"/>
            </a:xfrm>
            <a:prstGeom prst="rect">
              <a:avLst/>
            </a:prstGeom>
            <a:noFill/>
          </p:spPr>
          <p:txBody>
            <a:bodyPr wrap="square">
              <a:spAutoFit/>
            </a:bodyPr>
            <a:lstStyle/>
            <a:p>
              <a:r>
                <a:rPr lang="en-US" sz="1200" dirty="0">
                  <a:latin typeface="Chivo" panose="00000500000000000000" pitchFamily="2" charset="0"/>
                </a:rPr>
                <a:t>0.21</a:t>
              </a:r>
              <a:endParaRPr lang="en-US" sz="1200" dirty="0"/>
            </a:p>
          </p:txBody>
        </p:sp>
        <p:sp>
          <p:nvSpPr>
            <p:cNvPr id="18" name="TextBox 17">
              <a:extLst>
                <a:ext uri="{FF2B5EF4-FFF2-40B4-BE49-F238E27FC236}">
                  <a16:creationId xmlns:a16="http://schemas.microsoft.com/office/drawing/2014/main" id="{81F17C1A-28C1-409B-A2BB-BF12C37C1884}"/>
                </a:ext>
              </a:extLst>
            </p:cNvPr>
            <p:cNvSpPr txBox="1"/>
            <p:nvPr/>
          </p:nvSpPr>
          <p:spPr>
            <a:xfrm>
              <a:off x="2552393" y="4036482"/>
              <a:ext cx="550785" cy="274797"/>
            </a:xfrm>
            <a:prstGeom prst="rect">
              <a:avLst/>
            </a:prstGeom>
            <a:noFill/>
          </p:spPr>
          <p:txBody>
            <a:bodyPr wrap="square">
              <a:spAutoFit/>
            </a:bodyPr>
            <a:lstStyle/>
            <a:p>
              <a:r>
                <a:rPr lang="en-US" sz="1200" dirty="0">
                  <a:latin typeface="Chivo" panose="00000500000000000000" pitchFamily="2" charset="0"/>
                </a:rPr>
                <a:t>0.20</a:t>
              </a:r>
              <a:endParaRPr lang="en-US" sz="1200" dirty="0"/>
            </a:p>
          </p:txBody>
        </p:sp>
        <p:sp>
          <p:nvSpPr>
            <p:cNvPr id="22" name="TextBox 21">
              <a:extLst>
                <a:ext uri="{FF2B5EF4-FFF2-40B4-BE49-F238E27FC236}">
                  <a16:creationId xmlns:a16="http://schemas.microsoft.com/office/drawing/2014/main" id="{34B6B1F1-189E-4172-8DF7-41CAA437B1E9}"/>
                </a:ext>
              </a:extLst>
            </p:cNvPr>
            <p:cNvSpPr txBox="1"/>
            <p:nvPr/>
          </p:nvSpPr>
          <p:spPr>
            <a:xfrm>
              <a:off x="3210993" y="4046090"/>
              <a:ext cx="550785" cy="274797"/>
            </a:xfrm>
            <a:prstGeom prst="rect">
              <a:avLst/>
            </a:prstGeom>
            <a:noFill/>
          </p:spPr>
          <p:txBody>
            <a:bodyPr wrap="square">
              <a:spAutoFit/>
            </a:bodyPr>
            <a:lstStyle/>
            <a:p>
              <a:r>
                <a:rPr lang="en-US" sz="1200" dirty="0">
                  <a:latin typeface="Chivo" panose="00000500000000000000" pitchFamily="2" charset="0"/>
                </a:rPr>
                <a:t>0.23</a:t>
              </a:r>
              <a:endParaRPr lang="en-US" sz="1200" dirty="0"/>
            </a:p>
          </p:txBody>
        </p:sp>
        <p:sp>
          <p:nvSpPr>
            <p:cNvPr id="24" name="TextBox 23">
              <a:extLst>
                <a:ext uri="{FF2B5EF4-FFF2-40B4-BE49-F238E27FC236}">
                  <a16:creationId xmlns:a16="http://schemas.microsoft.com/office/drawing/2014/main" id="{4939A0F6-9ED7-4997-AF42-447FF1A81F49}"/>
                </a:ext>
              </a:extLst>
            </p:cNvPr>
            <p:cNvSpPr txBox="1"/>
            <p:nvPr/>
          </p:nvSpPr>
          <p:spPr>
            <a:xfrm>
              <a:off x="8903365" y="3886199"/>
              <a:ext cx="550785" cy="274797"/>
            </a:xfrm>
            <a:prstGeom prst="rect">
              <a:avLst/>
            </a:prstGeom>
            <a:noFill/>
          </p:spPr>
          <p:txBody>
            <a:bodyPr wrap="square">
              <a:spAutoFit/>
            </a:bodyPr>
            <a:lstStyle/>
            <a:p>
              <a:r>
                <a:rPr lang="en-US" sz="1200" dirty="0">
                  <a:latin typeface="Chivo" panose="00000500000000000000" pitchFamily="2" charset="0"/>
                </a:rPr>
                <a:t>0.21</a:t>
              </a:r>
              <a:endParaRPr lang="en-US" sz="1200" dirty="0"/>
            </a:p>
          </p:txBody>
        </p:sp>
        <p:sp>
          <p:nvSpPr>
            <p:cNvPr id="26" name="TextBox 25">
              <a:extLst>
                <a:ext uri="{FF2B5EF4-FFF2-40B4-BE49-F238E27FC236}">
                  <a16:creationId xmlns:a16="http://schemas.microsoft.com/office/drawing/2014/main" id="{8CF9CB73-241F-4731-A233-5B0F9D2E1CF3}"/>
                </a:ext>
              </a:extLst>
            </p:cNvPr>
            <p:cNvSpPr txBox="1"/>
            <p:nvPr/>
          </p:nvSpPr>
          <p:spPr>
            <a:xfrm>
              <a:off x="8177193" y="4071923"/>
              <a:ext cx="550785" cy="274797"/>
            </a:xfrm>
            <a:prstGeom prst="rect">
              <a:avLst/>
            </a:prstGeom>
            <a:noFill/>
          </p:spPr>
          <p:txBody>
            <a:bodyPr wrap="square">
              <a:spAutoFit/>
            </a:bodyPr>
            <a:lstStyle/>
            <a:p>
              <a:r>
                <a:rPr lang="en-US" sz="1200" dirty="0">
                  <a:latin typeface="Chivo" panose="00000500000000000000" pitchFamily="2" charset="0"/>
                </a:rPr>
                <a:t>0.24</a:t>
              </a:r>
              <a:endParaRPr lang="en-US" sz="1200" dirty="0"/>
            </a:p>
          </p:txBody>
        </p:sp>
        <p:sp>
          <p:nvSpPr>
            <p:cNvPr id="27" name="TextBox 26">
              <a:extLst>
                <a:ext uri="{FF2B5EF4-FFF2-40B4-BE49-F238E27FC236}">
                  <a16:creationId xmlns:a16="http://schemas.microsoft.com/office/drawing/2014/main" id="{846B2F2D-50F9-4BBF-9C90-02322F524EB4}"/>
                </a:ext>
              </a:extLst>
            </p:cNvPr>
            <p:cNvSpPr txBox="1"/>
            <p:nvPr/>
          </p:nvSpPr>
          <p:spPr>
            <a:xfrm>
              <a:off x="7451021" y="4065889"/>
              <a:ext cx="550785" cy="276999"/>
            </a:xfrm>
            <a:prstGeom prst="rect">
              <a:avLst/>
            </a:prstGeom>
            <a:noFill/>
          </p:spPr>
          <p:txBody>
            <a:bodyPr wrap="square">
              <a:spAutoFit/>
            </a:bodyPr>
            <a:lstStyle/>
            <a:p>
              <a:r>
                <a:rPr lang="en-US" sz="1200" dirty="0">
                  <a:highlight>
                    <a:srgbClr val="FFFF00"/>
                  </a:highlight>
                  <a:latin typeface="Chivo" panose="00000500000000000000" pitchFamily="2" charset="0"/>
                </a:rPr>
                <a:t>0.42</a:t>
              </a:r>
              <a:endParaRPr lang="en-US" sz="1200" dirty="0">
                <a:highlight>
                  <a:srgbClr val="FFFF00"/>
                </a:highlight>
              </a:endParaRPr>
            </a:p>
          </p:txBody>
        </p:sp>
      </p:grpSp>
      <p:grpSp>
        <p:nvGrpSpPr>
          <p:cNvPr id="33" name="Group 32">
            <a:extLst>
              <a:ext uri="{FF2B5EF4-FFF2-40B4-BE49-F238E27FC236}">
                <a16:creationId xmlns:a16="http://schemas.microsoft.com/office/drawing/2014/main" id="{F621F17A-6147-4774-B7AB-F4E7818A644C}"/>
              </a:ext>
            </a:extLst>
          </p:cNvPr>
          <p:cNvGrpSpPr/>
          <p:nvPr/>
        </p:nvGrpSpPr>
        <p:grpSpPr>
          <a:xfrm>
            <a:off x="4797248" y="4033103"/>
            <a:ext cx="4324077" cy="752791"/>
            <a:chOff x="4797248" y="4267995"/>
            <a:chExt cx="4324077" cy="752791"/>
          </a:xfrm>
        </p:grpSpPr>
        <p:sp>
          <p:nvSpPr>
            <p:cNvPr id="28" name="Arrow: Down 27">
              <a:extLst>
                <a:ext uri="{FF2B5EF4-FFF2-40B4-BE49-F238E27FC236}">
                  <a16:creationId xmlns:a16="http://schemas.microsoft.com/office/drawing/2014/main" id="{E3ACB640-6AA5-4292-868E-C319D93DD09A}"/>
                </a:ext>
              </a:extLst>
            </p:cNvPr>
            <p:cNvSpPr/>
            <p:nvPr/>
          </p:nvSpPr>
          <p:spPr>
            <a:xfrm rot="12893362">
              <a:off x="6332868" y="4267995"/>
              <a:ext cx="95520" cy="520216"/>
            </a:xfrm>
            <a:prstGeom prst="down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9F8322E-AE0B-41B5-B12D-CFDC9F975D8B}"/>
                </a:ext>
              </a:extLst>
            </p:cNvPr>
            <p:cNvSpPr txBox="1"/>
            <p:nvPr/>
          </p:nvSpPr>
          <p:spPr>
            <a:xfrm>
              <a:off x="4797248" y="4709674"/>
              <a:ext cx="2393203" cy="261610"/>
            </a:xfrm>
            <a:prstGeom prst="rect">
              <a:avLst/>
            </a:prstGeom>
            <a:noFill/>
          </p:spPr>
          <p:txBody>
            <a:bodyPr wrap="square">
              <a:spAutoFit/>
            </a:bodyPr>
            <a:lstStyle/>
            <a:p>
              <a:r>
                <a:rPr lang="en-US" sz="1100" dirty="0">
                  <a:latin typeface="Chivo" panose="00000500000000000000" pitchFamily="2" charset="0"/>
                </a:rPr>
                <a:t>Chase Claypool (0.34 EPA)</a:t>
              </a:r>
              <a:endParaRPr lang="en-US" sz="1100" dirty="0"/>
            </a:p>
          </p:txBody>
        </p:sp>
        <p:sp>
          <p:nvSpPr>
            <p:cNvPr id="30" name="Arrow: Down 29">
              <a:extLst>
                <a:ext uri="{FF2B5EF4-FFF2-40B4-BE49-F238E27FC236}">
                  <a16:creationId xmlns:a16="http://schemas.microsoft.com/office/drawing/2014/main" id="{4055B39A-26E9-4F4A-BA0C-1404749D811B}"/>
                </a:ext>
              </a:extLst>
            </p:cNvPr>
            <p:cNvSpPr/>
            <p:nvPr/>
          </p:nvSpPr>
          <p:spPr>
            <a:xfrm rot="8987003">
              <a:off x="6980472" y="4281531"/>
              <a:ext cx="95520" cy="520216"/>
            </a:xfrm>
            <a:prstGeom prst="down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59DADF8-7E3C-407A-AFD7-59C0AD0BE088}"/>
                </a:ext>
              </a:extLst>
            </p:cNvPr>
            <p:cNvSpPr txBox="1"/>
            <p:nvPr/>
          </p:nvSpPr>
          <p:spPr>
            <a:xfrm>
              <a:off x="6728122" y="4759176"/>
              <a:ext cx="2393203" cy="261610"/>
            </a:xfrm>
            <a:prstGeom prst="rect">
              <a:avLst/>
            </a:prstGeom>
            <a:noFill/>
          </p:spPr>
          <p:txBody>
            <a:bodyPr wrap="square">
              <a:spAutoFit/>
            </a:bodyPr>
            <a:lstStyle/>
            <a:p>
              <a:r>
                <a:rPr lang="en-US" sz="1100" dirty="0" err="1">
                  <a:latin typeface="Chivo" panose="00000500000000000000" pitchFamily="2" charset="0"/>
                </a:rPr>
                <a:t>JuJu</a:t>
              </a:r>
              <a:r>
                <a:rPr lang="en-US" sz="1100" dirty="0">
                  <a:latin typeface="Chivo" panose="00000500000000000000" pitchFamily="2" charset="0"/>
                </a:rPr>
                <a:t> Smith-Schuster (0.13 EPA)</a:t>
              </a:r>
              <a:endParaRPr lang="en-US" sz="1100" dirty="0"/>
            </a:p>
          </p:txBody>
        </p:sp>
      </p:grpSp>
      <p:sp>
        <p:nvSpPr>
          <p:cNvPr id="32" name="Text Placeholder 7">
            <a:extLst>
              <a:ext uri="{FF2B5EF4-FFF2-40B4-BE49-F238E27FC236}">
                <a16:creationId xmlns:a16="http://schemas.microsoft.com/office/drawing/2014/main" id="{9A9ACF78-B453-4185-B1C6-E53EDDCB5D54}"/>
              </a:ext>
            </a:extLst>
          </p:cNvPr>
          <p:cNvSpPr txBox="1">
            <a:spLocks/>
          </p:cNvSpPr>
          <p:nvPr/>
        </p:nvSpPr>
        <p:spPr>
          <a:xfrm>
            <a:off x="386204" y="4823148"/>
            <a:ext cx="7991215" cy="203485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hivo" panose="00000500000000000000" pitchFamily="2" charset="0"/>
              </a:rPr>
              <a:t>In this hypothetical scenario during week 1 of the upcoming 2021 season, </a:t>
            </a:r>
            <a:r>
              <a:rPr lang="en-US" sz="1200" dirty="0">
                <a:highlight>
                  <a:srgbClr val="FFFF00"/>
                </a:highlight>
                <a:latin typeface="Chivo" panose="00000500000000000000" pitchFamily="2" charset="0"/>
              </a:rPr>
              <a:t>the Steelers should be seeking to get either Claypool or Smith-Schuster into the R3 receiver position while covered by </a:t>
            </a:r>
            <a:r>
              <a:rPr lang="en-US" sz="1200" dirty="0" err="1">
                <a:highlight>
                  <a:srgbClr val="FFFF00"/>
                </a:highlight>
                <a:latin typeface="Chivo" panose="00000500000000000000" pitchFamily="2" charset="0"/>
              </a:rPr>
              <a:t>Avonte</a:t>
            </a:r>
            <a:r>
              <a:rPr lang="en-US" sz="1200" dirty="0">
                <a:highlight>
                  <a:srgbClr val="FFFF00"/>
                </a:highlight>
                <a:latin typeface="Chivo" panose="00000500000000000000" pitchFamily="2" charset="0"/>
              </a:rPr>
              <a:t> Maddox.</a:t>
            </a:r>
          </a:p>
          <a:p>
            <a:pPr lvl="1">
              <a:lnSpc>
                <a:spcPct val="100000"/>
              </a:lnSpc>
            </a:pPr>
            <a:r>
              <a:rPr lang="en-US" sz="1000" dirty="0">
                <a:latin typeface="Chivo" panose="00000500000000000000" pitchFamily="2" charset="0"/>
              </a:rPr>
              <a:t>If Claypool is lined up in R3 in this situation, a “Flat – Right” is his highest-grossing EPA route.</a:t>
            </a:r>
          </a:p>
          <a:p>
            <a:pPr lvl="1">
              <a:lnSpc>
                <a:spcPct val="100000"/>
              </a:lnSpc>
            </a:pPr>
            <a:r>
              <a:rPr lang="en-US" sz="1000" dirty="0">
                <a:latin typeface="Chivo" panose="00000500000000000000" pitchFamily="2" charset="0"/>
              </a:rPr>
              <a:t>If Smith-Schuster is lined up in R3 in this situation, a “Curl” is his highest-grossing EPA route.</a:t>
            </a:r>
          </a:p>
          <a:p>
            <a:r>
              <a:rPr lang="en-US" sz="1200" dirty="0">
                <a:highlight>
                  <a:srgbClr val="FFFF00"/>
                </a:highlight>
                <a:latin typeface="Chivo" panose="00000500000000000000" pitchFamily="2" charset="0"/>
              </a:rPr>
              <a:t>BASED ON THE ANALYSIS DONE IN THIS RESEARCH, THIS PROVIDES THE BEST CHANCE FOR NET-POSITIVE EXPECTED POINTS ADDED.</a:t>
            </a:r>
          </a:p>
        </p:txBody>
      </p:sp>
      <p:pic>
        <p:nvPicPr>
          <p:cNvPr id="12" name="Picture Placeholder 11" descr="A picture containing grass, person, outdoor, athletic game&#10;&#10;Description automatically generated">
            <a:extLst>
              <a:ext uri="{FF2B5EF4-FFF2-40B4-BE49-F238E27FC236}">
                <a16:creationId xmlns:a16="http://schemas.microsoft.com/office/drawing/2014/main" id="{B2DF2F2A-431C-44E4-8506-AA6E5AEA1F2B}"/>
              </a:ext>
            </a:extLst>
          </p:cNvPr>
          <p:cNvPicPr>
            <a:picLocks noGrp="1" noChangeAspect="1"/>
          </p:cNvPicPr>
          <p:nvPr>
            <p:ph type="pic" sz="quarter" idx="13"/>
          </p:nvPr>
        </p:nvPicPr>
        <p:blipFill>
          <a:blip r:embed="rId4"/>
          <a:srcRect l="14457" r="14457"/>
          <a:stretch>
            <a:fillRect/>
          </a:stretch>
        </p:blipFill>
        <p:spPr>
          <a:xfrm>
            <a:off x="8222625" y="0"/>
            <a:ext cx="3969375" cy="3722284"/>
          </a:xfrm>
        </p:spPr>
      </p:pic>
    </p:spTree>
    <p:extLst>
      <p:ext uri="{BB962C8B-B14F-4D97-AF65-F5344CB8AC3E}">
        <p14:creationId xmlns:p14="http://schemas.microsoft.com/office/powerpoint/2010/main" val="131320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343" y="359732"/>
            <a:ext cx="7987357" cy="577080"/>
          </a:xfrm>
        </p:spPr>
        <p:txBody>
          <a:bodyPr/>
          <a:lstStyle/>
          <a:p>
            <a:pPr algn="ctr"/>
            <a:r>
              <a:rPr lang="en-US" sz="3200" dirty="0">
                <a:latin typeface="Chivo Black" panose="00000A00000000000000" pitchFamily="2" charset="0"/>
              </a:rPr>
              <a:t>This was a league-wide approach</a:t>
            </a:r>
            <a:br>
              <a:rPr lang="en-US" sz="3200" dirty="0">
                <a:latin typeface="Chivo Black" panose="00000A00000000000000" pitchFamily="2" charset="0"/>
              </a:rPr>
            </a:br>
            <a:r>
              <a:rPr lang="en-US" sz="2000" dirty="0">
                <a:latin typeface="Chivo Black" panose="00000A00000000000000" pitchFamily="2" charset="0"/>
              </a:rPr>
              <a:t>It can just as easily be broken down by team</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22</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546490" y="6356350"/>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24" name="Text Placeholder 7">
            <a:extLst>
              <a:ext uri="{FF2B5EF4-FFF2-40B4-BE49-F238E27FC236}">
                <a16:creationId xmlns:a16="http://schemas.microsoft.com/office/drawing/2014/main" id="{1BC51B08-D35F-4ED5-9756-7740953BDF9E}"/>
              </a:ext>
            </a:extLst>
          </p:cNvPr>
          <p:cNvSpPr txBox="1">
            <a:spLocks/>
          </p:cNvSpPr>
          <p:nvPr/>
        </p:nvSpPr>
        <p:spPr>
          <a:xfrm>
            <a:off x="3423045" y="1110189"/>
            <a:ext cx="6766168" cy="422917"/>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latin typeface="Chivo Black" panose="00000A00000000000000" pitchFamily="2" charset="0"/>
              </a:rPr>
              <a:t>Steelers’ Top 3 Combos</a:t>
            </a:r>
          </a:p>
          <a:p>
            <a:endParaRPr lang="en-US" sz="1400" dirty="0">
              <a:latin typeface="Chivo Light" panose="00000500000000000000" pitchFamily="2" charset="0"/>
            </a:endParaRPr>
          </a:p>
        </p:txBody>
      </p:sp>
      <p:pic>
        <p:nvPicPr>
          <p:cNvPr id="28" name="Picture Placeholder 27" descr="Logo&#10;&#10;Description automatically generated">
            <a:extLst>
              <a:ext uri="{FF2B5EF4-FFF2-40B4-BE49-F238E27FC236}">
                <a16:creationId xmlns:a16="http://schemas.microsoft.com/office/drawing/2014/main" id="{6A053A54-E4ED-42D7-9460-8AADEC080495}"/>
              </a:ext>
            </a:extLst>
          </p:cNvPr>
          <p:cNvPicPr>
            <a:picLocks noGrp="1" noChangeAspect="1"/>
          </p:cNvPicPr>
          <p:nvPr>
            <p:ph type="pic" sz="quarter" idx="13"/>
          </p:nvPr>
        </p:nvPicPr>
        <p:blipFill>
          <a:blip r:embed="rId3"/>
          <a:srcRect l="16687" r="16687"/>
          <a:stretch>
            <a:fillRect/>
          </a:stretch>
        </p:blipFill>
        <p:spPr>
          <a:xfrm>
            <a:off x="1" y="0"/>
            <a:ext cx="3124736" cy="2930223"/>
          </a:xfrm>
        </p:spPr>
      </p:pic>
      <p:graphicFrame>
        <p:nvGraphicFramePr>
          <p:cNvPr id="29" name="Table 17">
            <a:extLst>
              <a:ext uri="{FF2B5EF4-FFF2-40B4-BE49-F238E27FC236}">
                <a16:creationId xmlns:a16="http://schemas.microsoft.com/office/drawing/2014/main" id="{DFCD9EDC-EBD7-4DCA-B7B4-C3C368A2D492}"/>
              </a:ext>
            </a:extLst>
          </p:cNvPr>
          <p:cNvGraphicFramePr>
            <a:graphicFrameLocks noGrp="1"/>
          </p:cNvGraphicFramePr>
          <p:nvPr>
            <p:extLst>
              <p:ext uri="{D42A27DB-BD31-4B8C-83A1-F6EECF244321}">
                <p14:modId xmlns:p14="http://schemas.microsoft.com/office/powerpoint/2010/main" val="4142224129"/>
              </p:ext>
            </p:extLst>
          </p:nvPr>
        </p:nvGraphicFramePr>
        <p:xfrm>
          <a:off x="3423045" y="1456944"/>
          <a:ext cx="6766168" cy="1240875"/>
        </p:xfrm>
        <a:graphic>
          <a:graphicData uri="http://schemas.openxmlformats.org/drawingml/2006/table">
            <a:tbl>
              <a:tblPr firstRow="1" bandRow="1">
                <a:tableStyleId>{5C22544A-7EE6-4342-B048-85BDC9FD1C3A}</a:tableStyleId>
              </a:tblPr>
              <a:tblGrid>
                <a:gridCol w="3238141">
                  <a:extLst>
                    <a:ext uri="{9D8B030D-6E8A-4147-A177-3AD203B41FA5}">
                      <a16:colId xmlns:a16="http://schemas.microsoft.com/office/drawing/2014/main" val="736434038"/>
                    </a:ext>
                  </a:extLst>
                </a:gridCol>
                <a:gridCol w="1253000">
                  <a:extLst>
                    <a:ext uri="{9D8B030D-6E8A-4147-A177-3AD203B41FA5}">
                      <a16:colId xmlns:a16="http://schemas.microsoft.com/office/drawing/2014/main" val="529221164"/>
                    </a:ext>
                  </a:extLst>
                </a:gridCol>
                <a:gridCol w="2275027">
                  <a:extLst>
                    <a:ext uri="{9D8B030D-6E8A-4147-A177-3AD203B41FA5}">
                      <a16:colId xmlns:a16="http://schemas.microsoft.com/office/drawing/2014/main" val="2150128744"/>
                    </a:ext>
                  </a:extLst>
                </a:gridCol>
              </a:tblGrid>
              <a:tr h="291705">
                <a:tc>
                  <a:txBody>
                    <a:bodyPr/>
                    <a:lstStyle/>
                    <a:p>
                      <a:pPr algn="ctr"/>
                      <a:r>
                        <a:rPr lang="en-US" dirty="0">
                          <a:latin typeface="Chivo Black" panose="00000A00000000000000" pitchFamily="2" charset="0"/>
                        </a:rPr>
                        <a:t>Route Combos</a:t>
                      </a:r>
                    </a:p>
                  </a:txBody>
                  <a:tcPr/>
                </a:tc>
                <a:tc>
                  <a:txBody>
                    <a:bodyPr/>
                    <a:lstStyle/>
                    <a:p>
                      <a:pPr algn="ctr"/>
                      <a:r>
                        <a:rPr lang="en-US" dirty="0">
                          <a:latin typeface="Chivo Black" panose="00000A00000000000000" pitchFamily="2" charset="0"/>
                        </a:rPr>
                        <a:t>Best EPA</a:t>
                      </a:r>
                    </a:p>
                  </a:txBody>
                  <a:tcPr/>
                </a:tc>
                <a:tc>
                  <a:txBody>
                    <a:bodyPr/>
                    <a:lstStyle/>
                    <a:p>
                      <a:pPr algn="ctr"/>
                      <a:r>
                        <a:rPr lang="en-US" dirty="0">
                          <a:latin typeface="Chivo Black" panose="00000A00000000000000" pitchFamily="2" charset="0"/>
                        </a:rPr>
                        <a:t>Defensive Scheme</a:t>
                      </a:r>
                    </a:p>
                  </a:txBody>
                  <a:tcPr/>
                </a:tc>
                <a:extLst>
                  <a:ext uri="{0D108BD9-81ED-4DB2-BD59-A6C34878D82A}">
                    <a16:rowId xmlns:a16="http://schemas.microsoft.com/office/drawing/2014/main" val="1057668161"/>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Out, Run Fake, Slant</a:t>
                      </a:r>
                    </a:p>
                  </a:txBody>
                  <a:tcPr anchor="ctr"/>
                </a:tc>
                <a:tc>
                  <a:txBody>
                    <a:bodyPr/>
                    <a:lstStyle/>
                    <a:p>
                      <a:pPr algn="ctr"/>
                      <a:r>
                        <a:rPr lang="en-US" sz="1200" dirty="0">
                          <a:latin typeface="Chivo Light" panose="00000500000000000000" pitchFamily="2" charset="0"/>
                        </a:rPr>
                        <a:t>0.16</a:t>
                      </a:r>
                    </a:p>
                  </a:txBody>
                  <a:tcPr anchor="ctr"/>
                </a:tc>
                <a:tc>
                  <a:txBody>
                    <a:bodyPr/>
                    <a:lstStyle/>
                    <a:p>
                      <a:pPr algn="ctr"/>
                      <a:r>
                        <a:rPr lang="en-US" sz="1200" dirty="0">
                          <a:latin typeface="Chivo Light" panose="00000500000000000000" pitchFamily="2" charset="0"/>
                        </a:rPr>
                        <a:t>Cover 4</a:t>
                      </a:r>
                    </a:p>
                  </a:txBody>
                  <a:tcPr anchor="ctr"/>
                </a:tc>
                <a:extLst>
                  <a:ext uri="{0D108BD9-81ED-4DB2-BD59-A6C34878D82A}">
                    <a16:rowId xmlns:a16="http://schemas.microsoft.com/office/drawing/2014/main" val="3470034772"/>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Flat – Left, Flat – Right, Go/Fly, Out, Slant</a:t>
                      </a:r>
                    </a:p>
                  </a:txBody>
                  <a:tcPr anchor="ctr"/>
                </a:tc>
                <a:tc>
                  <a:txBody>
                    <a:bodyPr/>
                    <a:lstStyle/>
                    <a:p>
                      <a:pPr algn="ctr"/>
                      <a:r>
                        <a:rPr lang="en-US" sz="1200" dirty="0">
                          <a:latin typeface="Chivo Light" panose="00000500000000000000" pitchFamily="2" charset="0"/>
                        </a:rPr>
                        <a:t>0.02</a:t>
                      </a:r>
                    </a:p>
                  </a:txBody>
                  <a:tcPr anchor="ctr"/>
                </a:tc>
                <a:tc>
                  <a:txBody>
                    <a:bodyPr/>
                    <a:lstStyle/>
                    <a:p>
                      <a:pPr algn="ctr"/>
                      <a:r>
                        <a:rPr lang="en-US" sz="1200" dirty="0">
                          <a:latin typeface="Chivo Light" panose="00000500000000000000" pitchFamily="2" charset="0"/>
                        </a:rPr>
                        <a:t>Cover 3</a:t>
                      </a:r>
                    </a:p>
                  </a:txBody>
                  <a:tcPr anchor="ctr"/>
                </a:tc>
                <a:extLst>
                  <a:ext uri="{0D108BD9-81ED-4DB2-BD59-A6C34878D82A}">
                    <a16:rowId xmlns:a16="http://schemas.microsoft.com/office/drawing/2014/main" val="1147652863"/>
                  </a:ext>
                </a:extLst>
              </a:tr>
              <a:tr h="291705">
                <a:tc>
                  <a:txBody>
                    <a:bodyPr/>
                    <a:lstStyle/>
                    <a:p>
                      <a:pPr algn="ctr"/>
                      <a:r>
                        <a:rPr lang="en-US" sz="1200" dirty="0">
                          <a:latin typeface="Chivo Light" panose="00000500000000000000" pitchFamily="2" charset="0"/>
                        </a:rPr>
                        <a:t>Flat – Right, Screen – Quick, Slant</a:t>
                      </a:r>
                    </a:p>
                  </a:txBody>
                  <a:tcPr anchor="ctr"/>
                </a:tc>
                <a:tc>
                  <a:txBody>
                    <a:bodyPr/>
                    <a:lstStyle/>
                    <a:p>
                      <a:pPr algn="ctr"/>
                      <a:r>
                        <a:rPr lang="en-US" sz="1200" dirty="0">
                          <a:latin typeface="Chivo Light" panose="00000500000000000000" pitchFamily="2" charset="0"/>
                        </a:rPr>
                        <a:t>0.11</a:t>
                      </a:r>
                    </a:p>
                  </a:txBody>
                  <a:tcPr anchor="ctr"/>
                </a:tc>
                <a:tc>
                  <a:txBody>
                    <a:bodyPr/>
                    <a:lstStyle/>
                    <a:p>
                      <a:pPr algn="ctr"/>
                      <a:r>
                        <a:rPr lang="en-US" sz="1200" dirty="0">
                          <a:latin typeface="Chivo Light" panose="00000500000000000000" pitchFamily="2" charset="0"/>
                        </a:rPr>
                        <a:t>Cover 2</a:t>
                      </a:r>
                    </a:p>
                  </a:txBody>
                  <a:tcPr anchor="ctr"/>
                </a:tc>
                <a:extLst>
                  <a:ext uri="{0D108BD9-81ED-4DB2-BD59-A6C34878D82A}">
                    <a16:rowId xmlns:a16="http://schemas.microsoft.com/office/drawing/2014/main" val="924176428"/>
                  </a:ext>
                </a:extLst>
              </a:tr>
            </a:tbl>
          </a:graphicData>
        </a:graphic>
      </p:graphicFrame>
      <p:sp>
        <p:nvSpPr>
          <p:cNvPr id="30" name="Text Placeholder 7">
            <a:extLst>
              <a:ext uri="{FF2B5EF4-FFF2-40B4-BE49-F238E27FC236}">
                <a16:creationId xmlns:a16="http://schemas.microsoft.com/office/drawing/2014/main" id="{2F1A1664-7294-4EE2-8478-A5253F83344E}"/>
              </a:ext>
            </a:extLst>
          </p:cNvPr>
          <p:cNvSpPr txBox="1">
            <a:spLocks/>
          </p:cNvSpPr>
          <p:nvPr/>
        </p:nvSpPr>
        <p:spPr>
          <a:xfrm>
            <a:off x="3362585" y="2815265"/>
            <a:ext cx="7991215" cy="203485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hivo" panose="00000500000000000000" pitchFamily="2" charset="0"/>
              </a:rPr>
              <a:t>At this point, we can start breaking down the side-of-center and field position for each Steelers’ WR in each popular route combo to determine where they should be lined up for best EPA (and against which defensive scheme).</a:t>
            </a:r>
            <a:endParaRPr lang="en-US" sz="1400" dirty="0">
              <a:highlight>
                <a:srgbClr val="FFFF00"/>
              </a:highlight>
              <a:latin typeface="Chivo" panose="00000500000000000000" pitchFamily="2" charset="0"/>
            </a:endParaRPr>
          </a:p>
          <a:p>
            <a:r>
              <a:rPr lang="en-US" sz="1400" dirty="0">
                <a:latin typeface="Chivo" panose="00000500000000000000" pitchFamily="2" charset="0"/>
              </a:rPr>
              <a:t>And, as seen in the previous slide, we can break down the weakest link on the opposing defense, on a week-by-week basis, by coverage scheme and alike combos to strategically create personnel mismatches. </a:t>
            </a:r>
          </a:p>
        </p:txBody>
      </p:sp>
    </p:spTree>
    <p:extLst>
      <p:ext uri="{BB962C8B-B14F-4D97-AF65-F5344CB8AC3E}">
        <p14:creationId xmlns:p14="http://schemas.microsoft.com/office/powerpoint/2010/main" val="4268164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582801" y="929228"/>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794618" y="153552"/>
            <a:ext cx="6935069" cy="577080"/>
          </a:xfrm>
        </p:spPr>
        <p:txBody>
          <a:bodyPr/>
          <a:lstStyle/>
          <a:p>
            <a:pPr algn="ctr"/>
            <a:r>
              <a:rPr lang="en-US" sz="3600" dirty="0">
                <a:latin typeface="Chivo Black" panose="00000A00000000000000" pitchFamily="2" charset="0"/>
              </a:rPr>
              <a:t>Conclusion</a:t>
            </a:r>
            <a:endParaRPr lang="en-US" sz="2000" dirty="0">
              <a:latin typeface="Chivo Light" panose="00000500000000000000" pitchFamily="2" charset="0"/>
            </a:endParaRP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23</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594151" y="6356350"/>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14" name="Text Placeholder 7">
            <a:extLst>
              <a:ext uri="{FF2B5EF4-FFF2-40B4-BE49-F238E27FC236}">
                <a16:creationId xmlns:a16="http://schemas.microsoft.com/office/drawing/2014/main" id="{BB4838D1-F2DA-4273-BDC0-2222D52CDD01}"/>
              </a:ext>
            </a:extLst>
          </p:cNvPr>
          <p:cNvSpPr txBox="1">
            <a:spLocks/>
          </p:cNvSpPr>
          <p:nvPr/>
        </p:nvSpPr>
        <p:spPr>
          <a:xfrm>
            <a:off x="75355" y="851801"/>
            <a:ext cx="7991215" cy="4396078"/>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hivo" panose="00000500000000000000" pitchFamily="2" charset="0"/>
              </a:rPr>
              <a:t>The is no denying that the NFL is a micro match-up driven league. The individual matchups that occur during each play can have a significant impact on the outcome of the game.</a:t>
            </a:r>
          </a:p>
          <a:p>
            <a:r>
              <a:rPr lang="en-US" dirty="0">
                <a:latin typeface="Chivo" panose="00000500000000000000" pitchFamily="2" charset="0"/>
              </a:rPr>
              <a:t>In the end, teams that can better schematically create optimal matchups are more likely to win the game.</a:t>
            </a:r>
          </a:p>
          <a:p>
            <a:r>
              <a:rPr lang="en-US" dirty="0">
                <a:highlight>
                  <a:srgbClr val="FFFF00"/>
                </a:highlight>
                <a:latin typeface="Chivo" panose="00000500000000000000" pitchFamily="2" charset="0"/>
              </a:rPr>
              <a:t>With that in mind, this research has showcased:</a:t>
            </a:r>
          </a:p>
          <a:p>
            <a:pPr lvl="1"/>
            <a:r>
              <a:rPr lang="en-US" b="1" i="1" dirty="0">
                <a:latin typeface="Chivo" panose="00000500000000000000" pitchFamily="2" charset="0"/>
              </a:rPr>
              <a:t>How a team’s most used route combinations can be identified.</a:t>
            </a:r>
          </a:p>
          <a:p>
            <a:pPr lvl="1"/>
            <a:r>
              <a:rPr lang="en-US" b="1" i="1" dirty="0">
                <a:latin typeface="Chivo" panose="00000500000000000000" pitchFamily="2" charset="0"/>
              </a:rPr>
              <a:t>How to calculate the success of each route combination against all defensive schemes.</a:t>
            </a:r>
          </a:p>
          <a:p>
            <a:pPr lvl="1"/>
            <a:r>
              <a:rPr lang="en-US" b="1" i="1" dirty="0">
                <a:latin typeface="Chivo" panose="00000500000000000000" pitchFamily="2" charset="0"/>
              </a:rPr>
              <a:t>Which receiver has the highest EPA for each route against the defensive schemes and, importantly, where they should line up on the field and which side of center.</a:t>
            </a:r>
          </a:p>
          <a:p>
            <a:pPr lvl="1"/>
            <a:r>
              <a:rPr lang="en-US" b="1" i="1" dirty="0">
                <a:latin typeface="Chivo" panose="00000500000000000000" pitchFamily="2" charset="0"/>
              </a:rPr>
              <a:t>How to identify the weakest pass defender for each route out of each defensive scheme </a:t>
            </a:r>
            <a:r>
              <a:rPr lang="en-US" b="1" i="1" u="sng" dirty="0">
                <a:highlight>
                  <a:srgbClr val="FFFF00"/>
                </a:highlight>
                <a:latin typeface="Chivo" panose="00000500000000000000" pitchFamily="2" charset="0"/>
              </a:rPr>
              <a:t>to assist in creating strategic optimal matchups.</a:t>
            </a:r>
          </a:p>
          <a:p>
            <a:pPr marL="457200" lvl="1" indent="0">
              <a:buNone/>
            </a:pPr>
            <a:endParaRPr lang="en-US" b="1" i="1" u="sng" dirty="0">
              <a:highlight>
                <a:srgbClr val="FFFF00"/>
              </a:highlight>
              <a:latin typeface="Chivo" panose="00000500000000000000" pitchFamily="2" charset="0"/>
            </a:endParaRPr>
          </a:p>
          <a:p>
            <a:r>
              <a:rPr lang="en-US" b="1" dirty="0">
                <a:latin typeface="Chivo" panose="00000500000000000000" pitchFamily="2" charset="0"/>
              </a:rPr>
              <a:t>Combined, it has constructed a data-driven approach to win a micro-strategy battle. And, to that end, the more micro-strategy battles a team claims, the more likely it is they will win the game.</a:t>
            </a:r>
          </a:p>
          <a:p>
            <a:pPr lvl="1"/>
            <a:endParaRPr lang="en-US" dirty="0">
              <a:latin typeface="Chivo" panose="00000500000000000000" pitchFamily="2" charset="0"/>
            </a:endParaRPr>
          </a:p>
          <a:p>
            <a:endParaRPr lang="en-US" sz="1400" dirty="0">
              <a:highlight>
                <a:srgbClr val="FFFF00"/>
              </a:highlight>
              <a:latin typeface="Chivo" panose="00000500000000000000" pitchFamily="2" charset="0"/>
            </a:endParaRPr>
          </a:p>
        </p:txBody>
      </p:sp>
      <p:pic>
        <p:nvPicPr>
          <p:cNvPr id="7" name="Picture Placeholder 6" descr="A picture containing person, person, stage&#10;&#10;Description automatically generated">
            <a:extLst>
              <a:ext uri="{FF2B5EF4-FFF2-40B4-BE49-F238E27FC236}">
                <a16:creationId xmlns:a16="http://schemas.microsoft.com/office/drawing/2014/main" id="{C2A98B1F-C5ED-4232-8105-693E4E6DC313}"/>
              </a:ext>
            </a:extLst>
          </p:cNvPr>
          <p:cNvPicPr>
            <a:picLocks noGrp="1" noChangeAspect="1"/>
          </p:cNvPicPr>
          <p:nvPr>
            <p:ph type="pic" sz="quarter" idx="13"/>
          </p:nvPr>
        </p:nvPicPr>
        <p:blipFill>
          <a:blip r:embed="rId3"/>
          <a:srcRect l="14446" r="14446"/>
          <a:stretch>
            <a:fillRect/>
          </a:stretch>
        </p:blipFill>
        <p:spPr>
          <a:xfrm>
            <a:off x="8121038" y="0"/>
            <a:ext cx="4070962" cy="3817547"/>
          </a:xfrm>
        </p:spPr>
      </p:pic>
    </p:spTree>
    <p:extLst>
      <p:ext uri="{BB962C8B-B14F-4D97-AF65-F5344CB8AC3E}">
        <p14:creationId xmlns:p14="http://schemas.microsoft.com/office/powerpoint/2010/main" val="1439710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582801" y="929228"/>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4783817" y="89078"/>
            <a:ext cx="6935069" cy="577080"/>
          </a:xfrm>
        </p:spPr>
        <p:txBody>
          <a:bodyPr/>
          <a:lstStyle/>
          <a:p>
            <a:pPr algn="ctr"/>
            <a:r>
              <a:rPr lang="en-US" sz="3600" dirty="0">
                <a:latin typeface="Chivo Black" panose="00000A00000000000000" pitchFamily="2" charset="0"/>
              </a:rPr>
              <a:t>limitations</a:t>
            </a:r>
            <a:endParaRPr lang="en-US" sz="2000" dirty="0">
              <a:latin typeface="Chivo Light" panose="00000500000000000000" pitchFamily="2" charset="0"/>
            </a:endParaRP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24</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594151" y="6356350"/>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14" name="Text Placeholder 7">
            <a:extLst>
              <a:ext uri="{FF2B5EF4-FFF2-40B4-BE49-F238E27FC236}">
                <a16:creationId xmlns:a16="http://schemas.microsoft.com/office/drawing/2014/main" id="{BB4838D1-F2DA-4273-BDC0-2222D52CDD01}"/>
              </a:ext>
            </a:extLst>
          </p:cNvPr>
          <p:cNvSpPr txBox="1">
            <a:spLocks/>
          </p:cNvSpPr>
          <p:nvPr/>
        </p:nvSpPr>
        <p:spPr>
          <a:xfrm>
            <a:off x="4783817" y="629477"/>
            <a:ext cx="7991215" cy="439607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Chivo" panose="00000500000000000000" pitchFamily="2" charset="0"/>
            </a:endParaRPr>
          </a:p>
          <a:p>
            <a:endParaRPr lang="en-US" sz="1400" dirty="0">
              <a:highlight>
                <a:srgbClr val="FFFF00"/>
              </a:highlight>
              <a:latin typeface="Chivo" panose="00000500000000000000" pitchFamily="2" charset="0"/>
            </a:endParaRPr>
          </a:p>
        </p:txBody>
      </p:sp>
      <p:pic>
        <p:nvPicPr>
          <p:cNvPr id="6" name="Picture Placeholder 5" descr="A picture containing grass, person, outdoor, player&#10;&#10;Description automatically generated">
            <a:extLst>
              <a:ext uri="{FF2B5EF4-FFF2-40B4-BE49-F238E27FC236}">
                <a16:creationId xmlns:a16="http://schemas.microsoft.com/office/drawing/2014/main" id="{8A4CF4C2-0402-4D86-BAAC-D86C23BD9FBD}"/>
              </a:ext>
            </a:extLst>
          </p:cNvPr>
          <p:cNvPicPr>
            <a:picLocks noGrp="1" noChangeAspect="1"/>
          </p:cNvPicPr>
          <p:nvPr>
            <p:ph type="pic" sz="quarter" idx="13"/>
          </p:nvPr>
        </p:nvPicPr>
        <p:blipFill>
          <a:blip r:embed="rId3"/>
          <a:srcRect l="11384" r="11384"/>
          <a:stretch>
            <a:fillRect/>
          </a:stretch>
        </p:blipFill>
        <p:spPr>
          <a:xfrm>
            <a:off x="0" y="0"/>
            <a:ext cx="4587088" cy="4301544"/>
          </a:xfrm>
        </p:spPr>
      </p:pic>
      <p:sp>
        <p:nvSpPr>
          <p:cNvPr id="13" name="TextBox 12">
            <a:extLst>
              <a:ext uri="{FF2B5EF4-FFF2-40B4-BE49-F238E27FC236}">
                <a16:creationId xmlns:a16="http://schemas.microsoft.com/office/drawing/2014/main" id="{A8B9F10D-DFA8-4124-91A6-58884F1DF6D5}"/>
              </a:ext>
            </a:extLst>
          </p:cNvPr>
          <p:cNvSpPr txBox="1"/>
          <p:nvPr/>
        </p:nvSpPr>
        <p:spPr>
          <a:xfrm>
            <a:off x="4783816" y="666158"/>
            <a:ext cx="7245997" cy="3046988"/>
          </a:xfrm>
          <a:prstGeom prst="rect">
            <a:avLst/>
          </a:prstGeom>
          <a:noFill/>
        </p:spPr>
        <p:txBody>
          <a:bodyPr wrap="square">
            <a:spAutoFit/>
          </a:bodyPr>
          <a:lstStyle/>
          <a:p>
            <a:pPr marL="285750" indent="-285750">
              <a:buFont typeface="Arial" panose="020B0604020202020204" pitchFamily="34" charset="0"/>
              <a:buChar char="•"/>
            </a:pPr>
            <a:r>
              <a:rPr lang="en-US" sz="1200" dirty="0">
                <a:latin typeface="Chivo" panose="00000500000000000000" pitchFamily="2" charset="0"/>
              </a:rPr>
              <a:t>With just one year of data to examine, the results are not likely as robust as they would be if multiple years were available.</a:t>
            </a:r>
          </a:p>
          <a:p>
            <a:r>
              <a:rPr lang="en-US" sz="1200" dirty="0">
                <a:latin typeface="Chivo" panose="00000500000000000000" pitchFamily="2" charset="0"/>
              </a:rPr>
              <a:t> </a:t>
            </a:r>
          </a:p>
          <a:p>
            <a:pPr marL="285750" indent="-285750">
              <a:buFont typeface="Arial" panose="020B0604020202020204" pitchFamily="34" charset="0"/>
              <a:buChar char="•"/>
            </a:pPr>
            <a:r>
              <a:rPr lang="en-US" sz="1200" dirty="0">
                <a:latin typeface="Chivo" panose="00000500000000000000" pitchFamily="2" charset="0"/>
              </a:rPr>
              <a:t>Offensive/Defensive Coordinators are not included in the data. Given that the personality of an offense and/or defense is largely represented by the coaching persona of the coordinator, including this information in the data (and weighing it) would be beneficial. </a:t>
            </a:r>
          </a:p>
          <a:p>
            <a:pPr marL="285750" indent="-285750">
              <a:buFont typeface="Arial" panose="020B0604020202020204" pitchFamily="34" charset="0"/>
              <a:buChar char="•"/>
            </a:pPr>
            <a:endParaRPr lang="en-US" sz="1200" dirty="0">
              <a:latin typeface="Chivo" panose="00000500000000000000" pitchFamily="2" charset="0"/>
            </a:endParaRPr>
          </a:p>
          <a:p>
            <a:pPr marL="285750" indent="-285750">
              <a:buFont typeface="Arial" panose="020B0604020202020204" pitchFamily="34" charset="0"/>
              <a:buChar char="•"/>
            </a:pPr>
            <a:r>
              <a:rPr lang="en-US" sz="1200" dirty="0">
                <a:latin typeface="Chivo" panose="00000500000000000000" pitchFamily="2" charset="0"/>
              </a:rPr>
              <a:t>Data did not include definitive names of defenders for targeted passes. Including such information would allow 100-percent accurate analysis as this research, as noted, defined the “closest defender” as the one that made the tackle.</a:t>
            </a:r>
          </a:p>
          <a:p>
            <a:pPr marL="285750" indent="-285750">
              <a:buFont typeface="Arial" panose="020B0604020202020204" pitchFamily="34" charset="0"/>
              <a:buChar char="•"/>
            </a:pPr>
            <a:endParaRPr lang="en-US" sz="1200" dirty="0">
              <a:latin typeface="Chivo" panose="00000500000000000000" pitchFamily="2" charset="0"/>
            </a:endParaRPr>
          </a:p>
          <a:p>
            <a:pPr marL="285750" indent="-285750">
              <a:buFont typeface="Arial" panose="020B0604020202020204" pitchFamily="34" charset="0"/>
              <a:buChar char="•"/>
            </a:pPr>
            <a:r>
              <a:rPr lang="en-US" sz="1200" dirty="0">
                <a:latin typeface="Chivo" panose="00000500000000000000" pitchFamily="2" charset="0"/>
              </a:rPr>
              <a:t>Without player tracking data, it is not possible to determine the distance from receiver-to-defender, or vice-vera, on pass plays. With this information, we could start calculating the precise depth a “Curl” route should be, or when to break on the “Flat” routes against specific defenders and against specific defensive coverages to further optimize personnel-based mismatches.  </a:t>
            </a:r>
          </a:p>
        </p:txBody>
      </p:sp>
      <p:sp>
        <p:nvSpPr>
          <p:cNvPr id="16" name="Title 3">
            <a:extLst>
              <a:ext uri="{FF2B5EF4-FFF2-40B4-BE49-F238E27FC236}">
                <a16:creationId xmlns:a16="http://schemas.microsoft.com/office/drawing/2014/main" id="{4F294984-7B97-443F-96C9-3EE8116F1EAF}"/>
              </a:ext>
            </a:extLst>
          </p:cNvPr>
          <p:cNvSpPr txBox="1">
            <a:spLocks/>
          </p:cNvSpPr>
          <p:nvPr/>
        </p:nvSpPr>
        <p:spPr>
          <a:xfrm>
            <a:off x="4939279" y="3682769"/>
            <a:ext cx="6935069" cy="5770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cap="all" baseline="0">
                <a:solidFill>
                  <a:schemeClr val="tx1"/>
                </a:solidFill>
                <a:latin typeface="+mn-lt"/>
                <a:ea typeface="+mj-ea"/>
                <a:cs typeface="+mj-cs"/>
              </a:defRPr>
            </a:lvl1pPr>
          </a:lstStyle>
          <a:p>
            <a:pPr algn="ctr"/>
            <a:r>
              <a:rPr lang="en-US" sz="3600" dirty="0">
                <a:latin typeface="Chivo Black" panose="00000A00000000000000" pitchFamily="2" charset="0"/>
              </a:rPr>
              <a:t>Future research</a:t>
            </a:r>
            <a:endParaRPr lang="en-US" sz="2000" dirty="0">
              <a:latin typeface="Chivo Light" panose="00000500000000000000" pitchFamily="2" charset="0"/>
            </a:endParaRPr>
          </a:p>
        </p:txBody>
      </p:sp>
      <p:sp>
        <p:nvSpPr>
          <p:cNvPr id="17" name="TextBox 16">
            <a:extLst>
              <a:ext uri="{FF2B5EF4-FFF2-40B4-BE49-F238E27FC236}">
                <a16:creationId xmlns:a16="http://schemas.microsoft.com/office/drawing/2014/main" id="{C9EFB1FF-5C6C-4711-AE0C-9F3FF6F8C36E}"/>
              </a:ext>
            </a:extLst>
          </p:cNvPr>
          <p:cNvSpPr txBox="1"/>
          <p:nvPr/>
        </p:nvSpPr>
        <p:spPr>
          <a:xfrm>
            <a:off x="4783814" y="4258091"/>
            <a:ext cx="7245997" cy="1754326"/>
          </a:xfrm>
          <a:prstGeom prst="rect">
            <a:avLst/>
          </a:prstGeom>
          <a:noFill/>
        </p:spPr>
        <p:txBody>
          <a:bodyPr wrap="square">
            <a:spAutoFit/>
          </a:bodyPr>
          <a:lstStyle/>
          <a:p>
            <a:pPr marL="285750" indent="-285750">
              <a:buFont typeface="Arial" panose="020B0604020202020204" pitchFamily="34" charset="0"/>
              <a:buChar char="•"/>
            </a:pPr>
            <a:r>
              <a:rPr lang="en-US" sz="1200" dirty="0">
                <a:latin typeface="Chivo" panose="00000500000000000000" pitchFamily="2" charset="0"/>
              </a:rPr>
              <a:t>Once more than one year of data is public, merging the publicly available list of offensive coordinators to team, by year, to better refine team route combos and personnel groupings. </a:t>
            </a:r>
          </a:p>
          <a:p>
            <a:r>
              <a:rPr lang="en-US" sz="1200" dirty="0">
                <a:latin typeface="Chivo" panose="00000500000000000000" pitchFamily="2" charset="0"/>
              </a:rPr>
              <a:t> </a:t>
            </a:r>
          </a:p>
          <a:p>
            <a:pPr marL="285750" indent="-285750">
              <a:buFont typeface="Arial" panose="020B0604020202020204" pitchFamily="34" charset="0"/>
              <a:buChar char="•"/>
            </a:pPr>
            <a:r>
              <a:rPr lang="en-US" sz="1200" dirty="0">
                <a:latin typeface="Chivo" panose="00000500000000000000" pitchFamily="2" charset="0"/>
              </a:rPr>
              <a:t>Conduct the study while also including situational-based metrics, specifically red zone route combinations and defensive schemes.</a:t>
            </a:r>
          </a:p>
          <a:p>
            <a:pPr marL="285750" indent="-285750">
              <a:buFont typeface="Arial" panose="020B0604020202020204" pitchFamily="34" charset="0"/>
              <a:buChar char="•"/>
            </a:pPr>
            <a:endParaRPr lang="en-US" sz="1200" dirty="0">
              <a:latin typeface="Chivo" panose="00000500000000000000" pitchFamily="2" charset="0"/>
            </a:endParaRPr>
          </a:p>
          <a:p>
            <a:pPr marL="285750" indent="-285750">
              <a:buFont typeface="Arial" panose="020B0604020202020204" pitchFamily="34" charset="0"/>
              <a:buChar char="•"/>
            </a:pPr>
            <a:r>
              <a:rPr lang="en-US" sz="1200" dirty="0">
                <a:latin typeface="Chivo" panose="00000500000000000000" pitchFamily="2" charset="0"/>
              </a:rPr>
              <a:t>Manipulate the data into a regression-based decision tree that includes offensive personnel, route combos, defensive scheme, and defensive personnel to more efficiently compute the optimal positioning and routes for matchup purposes. </a:t>
            </a:r>
          </a:p>
        </p:txBody>
      </p:sp>
    </p:spTree>
    <p:extLst>
      <p:ext uri="{BB962C8B-B14F-4D97-AF65-F5344CB8AC3E}">
        <p14:creationId xmlns:p14="http://schemas.microsoft.com/office/powerpoint/2010/main" val="3077683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a:xfrm>
            <a:off x="6646316" y="139321"/>
            <a:ext cx="4630127" cy="1872028"/>
          </a:xfrm>
        </p:spPr>
        <p:txBody>
          <a:bodyPr/>
          <a:lstStyle/>
          <a:p>
            <a:r>
              <a:rPr lang="en-US" sz="4400" dirty="0">
                <a:latin typeface="Chivo Black" panose="00000A00000000000000" pitchFamily="2" charset="0"/>
              </a:rPr>
              <a:t>THANK YOU</a:t>
            </a:r>
          </a:p>
        </p:txBody>
      </p:sp>
      <p:pic>
        <p:nvPicPr>
          <p:cNvPr id="7" name="Picture Placeholder 6" descr="A picture containing person, football, automaton&#10;&#10;Description automatically generated">
            <a:extLst>
              <a:ext uri="{FF2B5EF4-FFF2-40B4-BE49-F238E27FC236}">
                <a16:creationId xmlns:a16="http://schemas.microsoft.com/office/drawing/2014/main" id="{8608259A-DC68-495A-8F24-7F60B7863131}"/>
              </a:ext>
            </a:extLst>
          </p:cNvPr>
          <p:cNvPicPr>
            <a:picLocks noGrp="1" noChangeAspect="1"/>
          </p:cNvPicPr>
          <p:nvPr>
            <p:ph type="pic" sz="quarter" idx="13"/>
          </p:nvPr>
        </p:nvPicPr>
        <p:blipFill>
          <a:blip r:embed="rId2"/>
          <a:srcRect l="21258" r="21258"/>
          <a:stretch>
            <a:fillRect/>
          </a:stretch>
        </p:blipFill>
        <p:spPr/>
      </p:pic>
      <p:grpSp>
        <p:nvGrpSpPr>
          <p:cNvPr id="8" name="Group 7">
            <a:extLst>
              <a:ext uri="{FF2B5EF4-FFF2-40B4-BE49-F238E27FC236}">
                <a16:creationId xmlns:a16="http://schemas.microsoft.com/office/drawing/2014/main" id="{8EEF4E75-8432-490E-BFD5-1210AD5C445D}"/>
              </a:ext>
            </a:extLst>
          </p:cNvPr>
          <p:cNvGrpSpPr/>
          <p:nvPr/>
        </p:nvGrpSpPr>
        <p:grpSpPr>
          <a:xfrm>
            <a:off x="6713427" y="1965921"/>
            <a:ext cx="5131909" cy="1415510"/>
            <a:chOff x="6773457" y="4166482"/>
            <a:chExt cx="5131909" cy="1415510"/>
          </a:xfrm>
        </p:grpSpPr>
        <p:pic>
          <p:nvPicPr>
            <p:cNvPr id="15" name="Picture 14" descr="A picture containing icon&#10;&#10;Description automatically generated">
              <a:extLst>
                <a:ext uri="{FF2B5EF4-FFF2-40B4-BE49-F238E27FC236}">
                  <a16:creationId xmlns:a16="http://schemas.microsoft.com/office/drawing/2014/main" id="{B287DCA5-C1FC-464D-8217-F0E5847C3BFF}"/>
                </a:ext>
              </a:extLst>
            </p:cNvPr>
            <p:cNvPicPr>
              <a:picLocks noChangeAspect="1"/>
            </p:cNvPicPr>
            <p:nvPr/>
          </p:nvPicPr>
          <p:blipFill>
            <a:blip r:embed="rId3"/>
            <a:stretch>
              <a:fillRect/>
            </a:stretch>
          </p:blipFill>
          <p:spPr>
            <a:xfrm>
              <a:off x="6773457" y="4166482"/>
              <a:ext cx="588787" cy="588787"/>
            </a:xfrm>
            <a:prstGeom prst="rect">
              <a:avLst/>
            </a:prstGeom>
          </p:spPr>
        </p:pic>
        <p:sp>
          <p:nvSpPr>
            <p:cNvPr id="16" name="Text Placeholder 4">
              <a:extLst>
                <a:ext uri="{FF2B5EF4-FFF2-40B4-BE49-F238E27FC236}">
                  <a16:creationId xmlns:a16="http://schemas.microsoft.com/office/drawing/2014/main" id="{7FC336E2-2480-49AC-850E-CE487FE7A6FD}"/>
                </a:ext>
              </a:extLst>
            </p:cNvPr>
            <p:cNvSpPr txBox="1">
              <a:spLocks/>
            </p:cNvSpPr>
            <p:nvPr/>
          </p:nvSpPr>
          <p:spPr>
            <a:xfrm>
              <a:off x="7275239" y="4211910"/>
              <a:ext cx="4630127" cy="497929"/>
            </a:xfrm>
            <a:prstGeom prst="rect">
              <a:avLst/>
            </a:prstGeom>
          </p:spPr>
          <p:txBody>
            <a:bodyPr vert="horz" lIns="91440" tIns="45720" rIns="91440" bIns="45720" rtlCol="0">
              <a:normAutofit lnSpcReduction="10000"/>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kern="1200">
                  <a:solidFill>
                    <a:schemeClr val="tx1">
                      <a:tint val="75000"/>
                    </a:schemeClr>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@BradCongelio</a:t>
              </a:r>
            </a:p>
          </p:txBody>
        </p:sp>
        <p:pic>
          <p:nvPicPr>
            <p:cNvPr id="17" name="Picture 16" descr="Text&#10;&#10;Description automatically generated with low confidence">
              <a:extLst>
                <a:ext uri="{FF2B5EF4-FFF2-40B4-BE49-F238E27FC236}">
                  <a16:creationId xmlns:a16="http://schemas.microsoft.com/office/drawing/2014/main" id="{4D4896EA-8D3F-481C-9583-F74642E9BA07}"/>
                </a:ext>
              </a:extLst>
            </p:cNvPr>
            <p:cNvPicPr>
              <a:picLocks noChangeAspect="1"/>
            </p:cNvPicPr>
            <p:nvPr/>
          </p:nvPicPr>
          <p:blipFill>
            <a:blip r:embed="rId4"/>
            <a:stretch>
              <a:fillRect/>
            </a:stretch>
          </p:blipFill>
          <p:spPr>
            <a:xfrm>
              <a:off x="6839262" y="4789510"/>
              <a:ext cx="2926086" cy="792482"/>
            </a:xfrm>
            <a:prstGeom prst="rect">
              <a:avLst/>
            </a:prstGeom>
          </p:spPr>
        </p:pic>
      </p:grpSp>
      <p:sp>
        <p:nvSpPr>
          <p:cNvPr id="19" name="Title 2">
            <a:extLst>
              <a:ext uri="{FF2B5EF4-FFF2-40B4-BE49-F238E27FC236}">
                <a16:creationId xmlns:a16="http://schemas.microsoft.com/office/drawing/2014/main" id="{D54A6E81-AB95-4CFF-BA29-ABDAC6C8ED4D}"/>
              </a:ext>
            </a:extLst>
          </p:cNvPr>
          <p:cNvSpPr txBox="1">
            <a:spLocks/>
          </p:cNvSpPr>
          <p:nvPr/>
        </p:nvSpPr>
        <p:spPr>
          <a:xfrm>
            <a:off x="6646315" y="3837949"/>
            <a:ext cx="4630127" cy="2145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cap="all" baseline="0">
                <a:solidFill>
                  <a:schemeClr val="tx1"/>
                </a:solidFill>
                <a:latin typeface="+mn-lt"/>
                <a:ea typeface="+mj-ea"/>
                <a:cs typeface="+mj-cs"/>
              </a:defRPr>
            </a:lvl1pPr>
          </a:lstStyle>
          <a:p>
            <a:r>
              <a:rPr lang="en-US" sz="1200" dirty="0">
                <a:latin typeface="Chivo Black" panose="00000A00000000000000" pitchFamily="2" charset="0"/>
              </a:rPr>
              <a:t>Data Sources:</a:t>
            </a:r>
          </a:p>
        </p:txBody>
      </p:sp>
      <p:sp>
        <p:nvSpPr>
          <p:cNvPr id="22" name="TextBox 21">
            <a:extLst>
              <a:ext uri="{FF2B5EF4-FFF2-40B4-BE49-F238E27FC236}">
                <a16:creationId xmlns:a16="http://schemas.microsoft.com/office/drawing/2014/main" id="{8ECC4E76-13CB-406A-ABB1-3C3EAA0FB31C}"/>
              </a:ext>
            </a:extLst>
          </p:cNvPr>
          <p:cNvSpPr txBox="1"/>
          <p:nvPr/>
        </p:nvSpPr>
        <p:spPr>
          <a:xfrm>
            <a:off x="6646315" y="3945229"/>
            <a:ext cx="6094602" cy="646331"/>
          </a:xfrm>
          <a:prstGeom prst="rect">
            <a:avLst/>
          </a:prstGeom>
          <a:noFill/>
        </p:spPr>
        <p:txBody>
          <a:bodyPr wrap="square">
            <a:spAutoFit/>
          </a:bodyPr>
          <a:lstStyle/>
          <a:p>
            <a:pPr marL="342900" indent="-342900">
              <a:buFont typeface="+mj-lt"/>
              <a:buAutoNum type="arabicPeriod"/>
            </a:pPr>
            <a:r>
              <a:rPr lang="en-US" sz="1200" dirty="0">
                <a:latin typeface="Chivo" panose="00000500000000000000" pitchFamily="2" charset="0"/>
              </a:rPr>
              <a:t>2021 SIS Football Analytics Challenge</a:t>
            </a:r>
          </a:p>
          <a:p>
            <a:pPr marL="342900" indent="-342900">
              <a:buFont typeface="+mj-lt"/>
              <a:buAutoNum type="arabicPeriod"/>
            </a:pPr>
            <a:r>
              <a:rPr lang="en-US" sz="1200" dirty="0" err="1">
                <a:latin typeface="Chivo" panose="00000500000000000000" pitchFamily="2" charset="0"/>
              </a:rPr>
              <a:t>nflfastR</a:t>
            </a:r>
            <a:endParaRPr lang="en-US" sz="1200" dirty="0">
              <a:latin typeface="Chivo" panose="00000500000000000000" pitchFamily="2" charset="0"/>
            </a:endParaRPr>
          </a:p>
          <a:p>
            <a:pPr marL="342900" indent="-342900">
              <a:buFont typeface="+mj-lt"/>
              <a:buAutoNum type="arabicPeriod"/>
            </a:pPr>
            <a:r>
              <a:rPr lang="en-US" sz="1200" dirty="0">
                <a:latin typeface="Chivo" panose="00000500000000000000" pitchFamily="2" charset="0"/>
              </a:rPr>
              <a:t>NFL Game Pass (for video and video capture) </a:t>
            </a:r>
          </a:p>
        </p:txBody>
      </p:sp>
    </p:spTree>
    <p:extLst>
      <p:ext uri="{BB962C8B-B14F-4D97-AF65-F5344CB8AC3E}">
        <p14:creationId xmlns:p14="http://schemas.microsoft.com/office/powerpoint/2010/main" val="380918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721544" y="805100"/>
            <a:ext cx="6752187" cy="5722921"/>
          </a:xfrm>
        </p:spPr>
        <p:txBody>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It is “easy” to take data, code advanced models, and say “look at what I’ve created!”</a:t>
            </a:r>
          </a:p>
          <a:p>
            <a:pPr>
              <a:lnSpc>
                <a:spcPct val="100000"/>
              </a:lnSpc>
              <a:spcBef>
                <a:spcPts val="0"/>
              </a:spcBef>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But to what point?</a:t>
            </a: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Meaning: </a:t>
            </a:r>
            <a:r>
              <a:rPr lang="en-US" b="1" dirty="0">
                <a:solidFill>
                  <a:schemeClr val="tx1"/>
                </a:solidFill>
                <a:latin typeface="Chivo Light" panose="00000500000000000000" pitchFamily="2" charset="0"/>
              </a:rPr>
              <a:t>Does the cool, advanced model you created have any practical purpose? </a:t>
            </a:r>
            <a:r>
              <a:rPr lang="en-US" b="1" dirty="0">
                <a:solidFill>
                  <a:schemeClr val="tx1"/>
                </a:solidFill>
                <a:highlight>
                  <a:srgbClr val="FFFF00"/>
                </a:highlight>
                <a:latin typeface="Chivo Light" panose="00000500000000000000" pitchFamily="2" charset="0"/>
              </a:rPr>
              <a:t>Would it </a:t>
            </a:r>
            <a:r>
              <a:rPr lang="en-US" b="1" i="1" u="sng" dirty="0">
                <a:solidFill>
                  <a:schemeClr val="tx1"/>
                </a:solidFill>
                <a:highlight>
                  <a:srgbClr val="FFFF00"/>
                </a:highlight>
                <a:latin typeface="Chivo Light" panose="00000500000000000000" pitchFamily="2" charset="0"/>
              </a:rPr>
              <a:t>actually</a:t>
            </a:r>
            <a:r>
              <a:rPr lang="en-US" b="1" dirty="0">
                <a:solidFill>
                  <a:schemeClr val="tx1"/>
                </a:solidFill>
                <a:highlight>
                  <a:srgbClr val="FFFF00"/>
                </a:highlight>
                <a:latin typeface="Chivo Light" panose="00000500000000000000" pitchFamily="2" charset="0"/>
              </a:rPr>
              <a:t> be able to help an NFL team win games?</a:t>
            </a:r>
          </a:p>
          <a:p>
            <a:pPr marL="800100" lvl="1" indent="-342900">
              <a:lnSpc>
                <a:spcPct val="100000"/>
              </a:lnSpc>
              <a:spcBef>
                <a:spcPts val="0"/>
              </a:spcBef>
              <a:buFont typeface="Arial" panose="020B0604020202020204" pitchFamily="34" charset="0"/>
              <a:buChar char="•"/>
            </a:pPr>
            <a:endParaRPr lang="en-US" b="1"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There is no purpose to analytics if the results cannot be transferred to the football field.</a:t>
            </a:r>
          </a:p>
          <a:p>
            <a:pPr>
              <a:lnSpc>
                <a:spcPct val="100000"/>
              </a:lnSpc>
              <a:spcBef>
                <a:spcPts val="0"/>
              </a:spcBef>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Because of this, all my analytical work is grounded by William Barry’s approach to action research: </a:t>
            </a:r>
            <a:r>
              <a:rPr lang="en-US" b="1" dirty="0">
                <a:latin typeface="Chivo Light" panose="00000500000000000000" pitchFamily="2" charset="0"/>
              </a:rPr>
              <a:t>all work must create ontological weight.</a:t>
            </a: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4745396" y="122635"/>
            <a:ext cx="4938058" cy="577080"/>
          </a:xfrm>
        </p:spPr>
        <p:txBody>
          <a:bodyPr/>
          <a:lstStyle/>
          <a:p>
            <a:r>
              <a:rPr lang="en-US" sz="3200" dirty="0">
                <a:latin typeface="Chivo Black" panose="00000A00000000000000" pitchFamily="2" charset="0"/>
              </a:rPr>
              <a:t>Theoretical Stance</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3</a:t>
            </a:fld>
            <a:endParaRPr lang="en-US" dirty="0"/>
          </a:p>
        </p:txBody>
      </p:sp>
      <p:pic>
        <p:nvPicPr>
          <p:cNvPr id="6" name="Picture Placeholder 5">
            <a:extLst>
              <a:ext uri="{FF2B5EF4-FFF2-40B4-BE49-F238E27FC236}">
                <a16:creationId xmlns:a16="http://schemas.microsoft.com/office/drawing/2014/main" id="{8D11E17D-2D14-4BFC-8AFB-41C7C1B5CA66}"/>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l="20006" r="20006"/>
          <a:stretch>
            <a:fillRect/>
          </a:stretch>
        </p:blipFill>
        <p:spPr>
          <a:xfrm>
            <a:off x="0" y="0"/>
            <a:ext cx="4655040" cy="4365266"/>
          </a:xfrm>
        </p:spPr>
      </p:pic>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9" name="Arrow: Bent 8">
            <a:extLst>
              <a:ext uri="{FF2B5EF4-FFF2-40B4-BE49-F238E27FC236}">
                <a16:creationId xmlns:a16="http://schemas.microsoft.com/office/drawing/2014/main" id="{9BBEA708-D6DB-4C6A-AA34-F1BB1C1BF983}"/>
              </a:ext>
            </a:extLst>
          </p:cNvPr>
          <p:cNvSpPr/>
          <p:nvPr/>
        </p:nvSpPr>
        <p:spPr>
          <a:xfrm rot="14924581">
            <a:off x="3746896" y="5519054"/>
            <a:ext cx="1343770" cy="1073426"/>
          </a:xfrm>
          <a:prstGeom prst="bent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50262A01-A082-448E-A5F6-40D73D9036CF}"/>
              </a:ext>
            </a:extLst>
          </p:cNvPr>
          <p:cNvSpPr txBox="1"/>
          <p:nvPr/>
        </p:nvSpPr>
        <p:spPr>
          <a:xfrm rot="20549158">
            <a:off x="2536618" y="4888829"/>
            <a:ext cx="3126939" cy="600164"/>
          </a:xfrm>
          <a:prstGeom prst="rect">
            <a:avLst/>
          </a:prstGeom>
          <a:noFill/>
        </p:spPr>
        <p:txBody>
          <a:bodyPr wrap="square">
            <a:spAutoFit/>
          </a:bodyPr>
          <a:lstStyle/>
          <a:p>
            <a:r>
              <a:rPr lang="en-US" sz="1100" i="1" dirty="0">
                <a:latin typeface="Chivo Light" panose="00000500000000000000" pitchFamily="2" charset="0"/>
              </a:rPr>
              <a:t>Fancy way of saying research </a:t>
            </a:r>
            <a:r>
              <a:rPr lang="en-US" sz="1100" i="1" u="sng" dirty="0">
                <a:latin typeface="Chivo Light" panose="00000500000000000000" pitchFamily="2" charset="0"/>
              </a:rPr>
              <a:t>must</a:t>
            </a:r>
            <a:r>
              <a:rPr lang="en-US" sz="1100" i="1" dirty="0">
                <a:latin typeface="Chivo Light" panose="00000500000000000000" pitchFamily="2" charset="0"/>
              </a:rPr>
              <a:t> “challenge the status quo” and seek to “improve what is taking place.”</a:t>
            </a:r>
            <a:endParaRPr lang="en-US" sz="1100" i="1" dirty="0"/>
          </a:p>
        </p:txBody>
      </p:sp>
    </p:spTree>
    <p:extLst>
      <p:ext uri="{BB962C8B-B14F-4D97-AF65-F5344CB8AC3E}">
        <p14:creationId xmlns:p14="http://schemas.microsoft.com/office/powerpoint/2010/main" val="923545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20352" y="678484"/>
            <a:ext cx="6752187" cy="5722921"/>
          </a:xfrm>
        </p:spPr>
        <p:txBody>
          <a:bodyPr/>
          <a:lstStyle/>
          <a:p>
            <a:pPr marL="342900" indent="-342900">
              <a:lnSpc>
                <a:spcPct val="100000"/>
              </a:lnSpc>
              <a:spcBef>
                <a:spcPts val="0"/>
              </a:spcBef>
              <a:buFont typeface="Arial" panose="020B0604020202020204" pitchFamily="34" charset="0"/>
              <a:buChar char="•"/>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819348" y="53768"/>
            <a:ext cx="5069723" cy="577080"/>
          </a:xfrm>
        </p:spPr>
        <p:txBody>
          <a:bodyPr/>
          <a:lstStyle/>
          <a:p>
            <a:r>
              <a:rPr lang="en-US" sz="3200" dirty="0">
                <a:latin typeface="Chivo Black" panose="00000A00000000000000" pitchFamily="2" charset="0"/>
              </a:rPr>
              <a:t>Theoretical Stance</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4</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647159" y="6401405"/>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7" name="Picture Placeholder 6" descr="A football player throwing a football&#10;&#10;Description automatically generated with medium confidence">
            <a:extLst>
              <a:ext uri="{FF2B5EF4-FFF2-40B4-BE49-F238E27FC236}">
                <a16:creationId xmlns:a16="http://schemas.microsoft.com/office/drawing/2014/main" id="{FFD364E6-7775-4AD3-AD19-DA577BA1B21F}"/>
              </a:ext>
            </a:extLst>
          </p:cNvPr>
          <p:cNvPicPr>
            <a:picLocks noGrp="1" noChangeAspect="1"/>
          </p:cNvPicPr>
          <p:nvPr>
            <p:ph type="pic" sz="quarter" idx="13"/>
          </p:nvPr>
        </p:nvPicPr>
        <p:blipFill>
          <a:blip r:embed="rId3"/>
          <a:srcRect t="3116" b="3116"/>
          <a:stretch>
            <a:fillRect/>
          </a:stretch>
        </p:blipFill>
        <p:spPr>
          <a:xfrm>
            <a:off x="8535377" y="0"/>
            <a:ext cx="3656623" cy="3429000"/>
          </a:xfrm>
        </p:spPr>
      </p:pic>
      <p:sp>
        <p:nvSpPr>
          <p:cNvPr id="13" name="Text Placeholder 7">
            <a:extLst>
              <a:ext uri="{FF2B5EF4-FFF2-40B4-BE49-F238E27FC236}">
                <a16:creationId xmlns:a16="http://schemas.microsoft.com/office/drawing/2014/main" id="{CBFD7D3D-99EC-4720-BBE7-EF9775F40924}"/>
              </a:ext>
            </a:extLst>
          </p:cNvPr>
          <p:cNvSpPr txBox="1">
            <a:spLocks/>
          </p:cNvSpPr>
          <p:nvPr/>
        </p:nvSpPr>
        <p:spPr>
          <a:xfrm>
            <a:off x="460037" y="678483"/>
            <a:ext cx="6752187" cy="572292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kern="1200">
                <a:solidFill>
                  <a:schemeClr val="tx1">
                    <a:tint val="75000"/>
                  </a:schemeClr>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 impact of creating ontological weight on this research:</a:t>
            </a:r>
            <a:br>
              <a:rPr lang="en-US" dirty="0">
                <a:latin typeface="Chivo Light" panose="00000500000000000000" pitchFamily="2" charset="0"/>
              </a:rPr>
            </a:br>
            <a:endParaRPr lang="en-US" dirty="0">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The results </a:t>
            </a:r>
            <a:r>
              <a:rPr lang="en-US" u="sng" dirty="0">
                <a:solidFill>
                  <a:schemeClr val="tx1"/>
                </a:solidFill>
                <a:latin typeface="Chivo Light" panose="00000500000000000000" pitchFamily="2" charset="0"/>
              </a:rPr>
              <a:t>must</a:t>
            </a:r>
            <a:r>
              <a:rPr lang="en-US" dirty="0">
                <a:solidFill>
                  <a:schemeClr val="tx1"/>
                </a:solidFill>
                <a:latin typeface="Chivo Light" panose="00000500000000000000" pitchFamily="2" charset="0"/>
              </a:rPr>
              <a:t> be able to </a:t>
            </a:r>
            <a:r>
              <a:rPr lang="en-US" dirty="0">
                <a:solidFill>
                  <a:schemeClr val="tx1"/>
                </a:solidFill>
                <a:highlight>
                  <a:srgbClr val="FFFF00"/>
                </a:highlight>
                <a:latin typeface="Chivo Light" panose="00000500000000000000" pitchFamily="2" charset="0"/>
              </a:rPr>
              <a:t>contribute, directly, to helping NFL teams win games.</a:t>
            </a:r>
          </a:p>
          <a:p>
            <a:pPr lvl="1">
              <a:lnSpc>
                <a:spcPct val="100000"/>
              </a:lnSpc>
              <a:spcBef>
                <a:spcPts val="0"/>
              </a:spcBef>
            </a:pPr>
            <a:endParaRPr lang="en-US"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It needs to do more than discover popular routes combinations and which perform best against coverage types.</a:t>
            </a:r>
          </a:p>
          <a:p>
            <a:pPr marL="800100" lvl="1" indent="-342900">
              <a:lnSpc>
                <a:spcPct val="100000"/>
              </a:lnSpc>
              <a:spcBef>
                <a:spcPts val="0"/>
              </a:spcBef>
              <a:buFont typeface="Arial" panose="020B0604020202020204" pitchFamily="34" charset="0"/>
              <a:buChar char="•"/>
            </a:pPr>
            <a:endParaRPr lang="en-US"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It needs to explain </a:t>
            </a:r>
            <a:r>
              <a:rPr lang="en-US" u="sng" dirty="0">
                <a:solidFill>
                  <a:schemeClr val="tx1"/>
                </a:solidFill>
                <a:latin typeface="Chivo Light" panose="00000500000000000000" pitchFamily="2" charset="0"/>
              </a:rPr>
              <a:t>why</a:t>
            </a:r>
            <a:r>
              <a:rPr lang="en-US" dirty="0">
                <a:solidFill>
                  <a:schemeClr val="tx1"/>
                </a:solidFill>
                <a:latin typeface="Chivo Light" panose="00000500000000000000" pitchFamily="2" charset="0"/>
              </a:rPr>
              <a:t> we should care about that information and </a:t>
            </a:r>
            <a:r>
              <a:rPr lang="en-US" dirty="0">
                <a:solidFill>
                  <a:schemeClr val="tx1"/>
                </a:solidFill>
                <a:highlight>
                  <a:srgbClr val="FFFF00"/>
                </a:highlight>
                <a:latin typeface="Chivo Light" panose="00000500000000000000" pitchFamily="2" charset="0"/>
              </a:rPr>
              <a:t>how NFL teams can use it to gain an advantage over their opponents.</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Tree>
    <p:extLst>
      <p:ext uri="{BB962C8B-B14F-4D97-AF65-F5344CB8AC3E}">
        <p14:creationId xmlns:p14="http://schemas.microsoft.com/office/powerpoint/2010/main" val="1073594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20352" y="678484"/>
            <a:ext cx="6752187" cy="5722921"/>
          </a:xfrm>
        </p:spPr>
        <p:txBody>
          <a:bodyPr/>
          <a:lstStyle/>
          <a:p>
            <a:pPr marL="342900" indent="-342900">
              <a:lnSpc>
                <a:spcPct val="100000"/>
              </a:lnSpc>
              <a:spcBef>
                <a:spcPts val="0"/>
              </a:spcBef>
              <a:buFont typeface="Arial" panose="020B0604020202020204" pitchFamily="34" charset="0"/>
              <a:buChar char="•"/>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5291516" y="367417"/>
            <a:ext cx="5589284" cy="577080"/>
          </a:xfrm>
        </p:spPr>
        <p:txBody>
          <a:bodyPr/>
          <a:lstStyle/>
          <a:p>
            <a:r>
              <a:rPr lang="en-US" sz="3200" dirty="0">
                <a:latin typeface="Chivo Black" panose="00000A00000000000000" pitchFamily="2" charset="0"/>
              </a:rPr>
              <a:t>Assumptions</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5</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647159" y="6401405"/>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13" name="Text Placeholder 7">
            <a:extLst>
              <a:ext uri="{FF2B5EF4-FFF2-40B4-BE49-F238E27FC236}">
                <a16:creationId xmlns:a16="http://schemas.microsoft.com/office/drawing/2014/main" id="{CBFD7D3D-99EC-4720-BBE7-EF9775F40924}"/>
              </a:ext>
            </a:extLst>
          </p:cNvPr>
          <p:cNvSpPr txBox="1">
            <a:spLocks/>
          </p:cNvSpPr>
          <p:nvPr/>
        </p:nvSpPr>
        <p:spPr>
          <a:xfrm>
            <a:off x="4710064" y="884335"/>
            <a:ext cx="6752187" cy="572292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kern="1200">
                <a:solidFill>
                  <a:schemeClr val="tx1">
                    <a:tint val="75000"/>
                  </a:schemeClr>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 core assumptions built into this research derive from the following:</a:t>
            </a:r>
            <a:br>
              <a:rPr lang="en-US" dirty="0">
                <a:latin typeface="Chivo Light" panose="00000500000000000000" pitchFamily="2" charset="0"/>
              </a:rPr>
            </a:br>
            <a:endParaRPr lang="en-US" dirty="0">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Because of the amount of parity in the NFL, </a:t>
            </a:r>
            <a:r>
              <a:rPr lang="en-US" dirty="0">
                <a:solidFill>
                  <a:schemeClr val="tx1"/>
                </a:solidFill>
                <a:highlight>
                  <a:srgbClr val="FFFF00"/>
                </a:highlight>
                <a:latin typeface="Chivo Light" panose="00000500000000000000" pitchFamily="2" charset="0"/>
              </a:rPr>
              <a:t>coaching staffs are continually looking for even the smallest strategic advantage on a week-by-week basis.</a:t>
            </a:r>
          </a:p>
          <a:p>
            <a:pPr lvl="1">
              <a:lnSpc>
                <a:spcPct val="100000"/>
              </a:lnSpc>
              <a:spcBef>
                <a:spcPts val="0"/>
              </a:spcBef>
            </a:pPr>
            <a:endParaRPr lang="en-US"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Football is ultimately a game of </a:t>
            </a:r>
            <a:r>
              <a:rPr lang="en-US" dirty="0">
                <a:solidFill>
                  <a:schemeClr val="tx1"/>
                </a:solidFill>
                <a:highlight>
                  <a:srgbClr val="FFFF00"/>
                </a:highlight>
                <a:latin typeface="Chivo Light" panose="00000500000000000000" pitchFamily="2" charset="0"/>
              </a:rPr>
              <a:t>strategically creating personnel mismatches. </a:t>
            </a:r>
          </a:p>
          <a:p>
            <a:pPr marL="800100" lvl="1" indent="-342900">
              <a:lnSpc>
                <a:spcPct val="100000"/>
              </a:lnSpc>
              <a:spcBef>
                <a:spcPts val="0"/>
              </a:spcBef>
              <a:buFont typeface="Arial" panose="020B0604020202020204" pitchFamily="34" charset="0"/>
              <a:buChar char="•"/>
            </a:pPr>
            <a:endParaRPr lang="en-US"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As a result of those two assumptions, </a:t>
            </a:r>
            <a:r>
              <a:rPr lang="en-US" dirty="0">
                <a:solidFill>
                  <a:schemeClr val="tx1"/>
                </a:solidFill>
                <a:highlight>
                  <a:srgbClr val="FFFF00"/>
                </a:highlight>
                <a:latin typeface="Chivo Light" panose="00000500000000000000" pitchFamily="2" charset="0"/>
              </a:rPr>
              <a:t>this research displays a strategic and data-driven approach to locating, isolating, and successfully implementing these personnel mismatches in the offensive passing game.</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pic>
        <p:nvPicPr>
          <p:cNvPr id="6" name="Picture Placeholder 5" descr="A football player throwing a football&#10;&#10;Description automatically generated with medium confidence">
            <a:extLst>
              <a:ext uri="{FF2B5EF4-FFF2-40B4-BE49-F238E27FC236}">
                <a16:creationId xmlns:a16="http://schemas.microsoft.com/office/drawing/2014/main" id="{C25FC107-7A53-4C0F-9A8A-4FA6283747CD}"/>
              </a:ext>
            </a:extLst>
          </p:cNvPr>
          <p:cNvPicPr>
            <a:picLocks noGrp="1" noChangeAspect="1"/>
          </p:cNvPicPr>
          <p:nvPr>
            <p:ph type="pic" sz="quarter" idx="13"/>
          </p:nvPr>
        </p:nvPicPr>
        <p:blipFill>
          <a:blip r:embed="rId3"/>
          <a:srcRect l="9492" r="9492"/>
          <a:stretch>
            <a:fillRect/>
          </a:stretch>
        </p:blipFill>
        <p:spPr>
          <a:xfrm>
            <a:off x="-1" y="0"/>
            <a:ext cx="4589229" cy="4303552"/>
          </a:xfrm>
        </p:spPr>
      </p:pic>
    </p:spTree>
    <p:extLst>
      <p:ext uri="{BB962C8B-B14F-4D97-AF65-F5344CB8AC3E}">
        <p14:creationId xmlns:p14="http://schemas.microsoft.com/office/powerpoint/2010/main" val="1710642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paper texture">
            <a:extLst>
              <a:ext uri="{FF2B5EF4-FFF2-40B4-BE49-F238E27FC236}">
                <a16:creationId xmlns:a16="http://schemas.microsoft.com/office/drawing/2014/main" id="{011CA532-F03F-4463-A917-38C1B001575F}"/>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135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sz="half" idx="2"/>
          </p:nvPr>
        </p:nvSpPr>
        <p:spPr>
          <a:xfrm>
            <a:off x="608638" y="556590"/>
            <a:ext cx="3932237" cy="2083242"/>
          </a:xfrm>
        </p:spPr>
        <p:txBody>
          <a:bodyPr>
            <a:normAutofit lnSpcReduction="10000"/>
          </a:bodyPr>
          <a:lstStyle/>
          <a:p>
            <a:r>
              <a:rPr lang="en-US" sz="1400" dirty="0">
                <a:latin typeface="Chivo Light" panose="00000500000000000000" pitchFamily="2" charset="0"/>
              </a:rPr>
              <a:t>One of the core goals of this analytics challenge was to discover “which route combinations were most popular in the NFL in 2020.”</a:t>
            </a:r>
          </a:p>
          <a:p>
            <a:r>
              <a:rPr lang="en-US" sz="1400" dirty="0">
                <a:latin typeface="Chivo Light" panose="00000500000000000000" pitchFamily="2" charset="0"/>
              </a:rPr>
              <a:t>By utilizing the `</a:t>
            </a:r>
            <a:r>
              <a:rPr lang="en-US" sz="1400" i="1" dirty="0" err="1">
                <a:latin typeface="Chivo Light" panose="00000500000000000000" pitchFamily="2" charset="0"/>
              </a:rPr>
              <a:t>stringr</a:t>
            </a:r>
            <a:r>
              <a:rPr lang="en-US" sz="1400" i="1" dirty="0">
                <a:latin typeface="Chivo Light" panose="00000500000000000000" pitchFamily="2" charset="0"/>
              </a:rPr>
              <a:t>` </a:t>
            </a:r>
            <a:r>
              <a:rPr lang="en-US" sz="1400" dirty="0">
                <a:latin typeface="Chivo Light" panose="00000500000000000000" pitchFamily="2" charset="0"/>
              </a:rPr>
              <a:t>function in R, I was able to combine each route run per `</a:t>
            </a:r>
            <a:r>
              <a:rPr lang="en-US" sz="1400" dirty="0" err="1">
                <a:latin typeface="Chivo Light" panose="00000500000000000000" pitchFamily="2" charset="0"/>
              </a:rPr>
              <a:t>EventID</a:t>
            </a:r>
            <a:r>
              <a:rPr lang="en-US" sz="1400" dirty="0">
                <a:latin typeface="Chivo Light" panose="00000500000000000000" pitchFamily="2" charset="0"/>
              </a:rPr>
              <a:t>` (</a:t>
            </a:r>
            <a:r>
              <a:rPr lang="en-US" sz="1400" dirty="0" err="1">
                <a:latin typeface="Chivo Light" panose="00000500000000000000" pitchFamily="2" charset="0"/>
              </a:rPr>
              <a:t>ie</a:t>
            </a:r>
            <a:r>
              <a:rPr lang="en-US" sz="1400" dirty="0">
                <a:latin typeface="Chivo Light" panose="00000500000000000000" pitchFamily="2" charset="0"/>
              </a:rPr>
              <a:t>, play) and then find the most frequent of those combinations, as seen below:</a:t>
            </a:r>
          </a:p>
          <a:p>
            <a:endParaRPr lang="en-US" sz="1400" dirty="0">
              <a:latin typeface="Chivo Light" panose="00000500000000000000" pitchFamily="2" charset="0"/>
            </a:endParaRP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a:xfrm>
            <a:off x="9125680" y="6356350"/>
            <a:ext cx="2743200" cy="365125"/>
          </a:xfrm>
        </p:spPr>
        <p:txBody>
          <a:bodyPr>
            <a:normAutofit/>
          </a:bodyPr>
          <a:lstStyle/>
          <a:p>
            <a:pPr>
              <a:lnSpc>
                <a:spcPct val="90000"/>
              </a:lnSpc>
              <a:spcAft>
                <a:spcPts val="600"/>
              </a:spcAft>
            </a:pPr>
            <a:fld id="{8C2E478F-E849-4A8C-AF1F-CBCC78A7CBFA}" type="slidenum">
              <a:rPr lang="en-US" smtClean="0"/>
              <a:pPr>
                <a:lnSpc>
                  <a:spcPct val="90000"/>
                </a:lnSpc>
                <a:spcAft>
                  <a:spcPts val="600"/>
                </a:spcAft>
              </a:pPr>
              <a:t>6</a:t>
            </a:fld>
            <a:endParaRPr lang="en-US" dirty="0"/>
          </a:p>
        </p:txBody>
      </p:sp>
      <p:pic>
        <p:nvPicPr>
          <p:cNvPr id="6" name="Picture Placeholder 5" descr="Graphical user interface, text, chat or text message&#10;&#10;Description automatically generated">
            <a:extLst>
              <a:ext uri="{FF2B5EF4-FFF2-40B4-BE49-F238E27FC236}">
                <a16:creationId xmlns:a16="http://schemas.microsoft.com/office/drawing/2014/main" id="{57C41D87-44B0-4943-B4DD-FAFDBD4289D9}"/>
              </a:ext>
            </a:extLst>
          </p:cNvPr>
          <p:cNvPicPr>
            <a:picLocks noGrp="1" noChangeAspect="1"/>
          </p:cNvPicPr>
          <p:nvPr>
            <p:ph idx="1"/>
          </p:nvPr>
        </p:nvPicPr>
        <p:blipFill>
          <a:blip r:embed="rId5"/>
          <a:stretch>
            <a:fillRect/>
          </a:stretch>
        </p:blipFill>
        <p:spPr>
          <a:xfrm>
            <a:off x="5783202" y="457200"/>
            <a:ext cx="5739329" cy="5610195"/>
          </a:xfrm>
          <a:noFill/>
        </p:spPr>
      </p:pic>
      <p:sp>
        <p:nvSpPr>
          <p:cNvPr id="11" name="Title 10">
            <a:extLst>
              <a:ext uri="{FF2B5EF4-FFF2-40B4-BE49-F238E27FC236}">
                <a16:creationId xmlns:a16="http://schemas.microsoft.com/office/drawing/2014/main" id="{69A12317-EE28-4FC6-AF18-CAA8EB55C507}"/>
              </a:ext>
            </a:extLst>
          </p:cNvPr>
          <p:cNvSpPr>
            <a:spLocks noGrp="1"/>
          </p:cNvSpPr>
          <p:nvPr>
            <p:ph type="title"/>
          </p:nvPr>
        </p:nvSpPr>
        <p:spPr>
          <a:xfrm>
            <a:off x="608639" y="91437"/>
            <a:ext cx="3932237" cy="560567"/>
          </a:xfrm>
        </p:spPr>
        <p:txBody>
          <a:bodyPr>
            <a:normAutofit fontScale="90000"/>
          </a:bodyPr>
          <a:lstStyle/>
          <a:p>
            <a:r>
              <a:rPr lang="en-US" dirty="0">
                <a:latin typeface="Chivo Black" panose="00000A00000000000000" pitchFamily="2" charset="0"/>
              </a:rPr>
              <a:t>First Glance</a:t>
            </a:r>
          </a:p>
        </p:txBody>
      </p:sp>
      <p:cxnSp>
        <p:nvCxnSpPr>
          <p:cNvPr id="14" name="Straight Connector 13">
            <a:extLst>
              <a:ext uri="{FF2B5EF4-FFF2-40B4-BE49-F238E27FC236}">
                <a16:creationId xmlns:a16="http://schemas.microsoft.com/office/drawing/2014/main" id="{C9853E55-6976-4AFE-96E8-38C7D5309204}"/>
              </a:ext>
            </a:extLst>
          </p:cNvPr>
          <p:cNvCxnSpPr/>
          <p:nvPr/>
        </p:nvCxnSpPr>
        <p:spPr>
          <a:xfrm>
            <a:off x="608638" y="2496710"/>
            <a:ext cx="4591515"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6">
            <a:extLst>
              <a:ext uri="{FF2B5EF4-FFF2-40B4-BE49-F238E27FC236}">
                <a16:creationId xmlns:a16="http://schemas.microsoft.com/office/drawing/2014/main" id="{704BB2A0-F6A3-4F5C-90BD-518DAD2AAFDB}"/>
              </a:ext>
            </a:extLst>
          </p:cNvPr>
          <p:cNvSpPr txBox="1"/>
          <p:nvPr/>
        </p:nvSpPr>
        <p:spPr>
          <a:xfrm>
            <a:off x="8652866"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graphicFrame>
        <p:nvGraphicFramePr>
          <p:cNvPr id="15" name="Table 17">
            <a:extLst>
              <a:ext uri="{FF2B5EF4-FFF2-40B4-BE49-F238E27FC236}">
                <a16:creationId xmlns:a16="http://schemas.microsoft.com/office/drawing/2014/main" id="{B3EC2A94-0FC9-47D0-B195-066E6757242F}"/>
              </a:ext>
            </a:extLst>
          </p:cNvPr>
          <p:cNvGraphicFramePr>
            <a:graphicFrameLocks noGrp="1"/>
          </p:cNvGraphicFramePr>
          <p:nvPr>
            <p:extLst>
              <p:ext uri="{D42A27DB-BD31-4B8C-83A1-F6EECF244321}">
                <p14:modId xmlns:p14="http://schemas.microsoft.com/office/powerpoint/2010/main" val="2821499300"/>
              </p:ext>
            </p:extLst>
          </p:nvPr>
        </p:nvGraphicFramePr>
        <p:xfrm>
          <a:off x="608637" y="2592124"/>
          <a:ext cx="4591514" cy="2407695"/>
        </p:xfrm>
        <a:graphic>
          <a:graphicData uri="http://schemas.openxmlformats.org/drawingml/2006/table">
            <a:tbl>
              <a:tblPr firstRow="1" bandRow="1">
                <a:tableStyleId>{5C22544A-7EE6-4342-B048-85BDC9FD1C3A}</a:tableStyleId>
              </a:tblPr>
              <a:tblGrid>
                <a:gridCol w="3486285">
                  <a:extLst>
                    <a:ext uri="{9D8B030D-6E8A-4147-A177-3AD203B41FA5}">
                      <a16:colId xmlns:a16="http://schemas.microsoft.com/office/drawing/2014/main" val="736434038"/>
                    </a:ext>
                  </a:extLst>
                </a:gridCol>
                <a:gridCol w="1105229">
                  <a:extLst>
                    <a:ext uri="{9D8B030D-6E8A-4147-A177-3AD203B41FA5}">
                      <a16:colId xmlns:a16="http://schemas.microsoft.com/office/drawing/2014/main" val="529221164"/>
                    </a:ext>
                  </a:extLst>
                </a:gridCol>
              </a:tblGrid>
              <a:tr h="291705">
                <a:tc>
                  <a:txBody>
                    <a:bodyPr/>
                    <a:lstStyle/>
                    <a:p>
                      <a:pPr algn="ctr"/>
                      <a:r>
                        <a:rPr lang="en-US" dirty="0">
                          <a:latin typeface="Chivo Black" panose="00000A00000000000000" pitchFamily="2" charset="0"/>
                        </a:rPr>
                        <a:t>Route Combos</a:t>
                      </a:r>
                    </a:p>
                  </a:txBody>
                  <a:tcPr/>
                </a:tc>
                <a:tc>
                  <a:txBody>
                    <a:bodyPr/>
                    <a:lstStyle/>
                    <a:p>
                      <a:pPr algn="ctr"/>
                      <a:r>
                        <a:rPr lang="en-US" dirty="0">
                          <a:latin typeface="Chivo Black" panose="00000A00000000000000" pitchFamily="2" charset="0"/>
                        </a:rPr>
                        <a:t>Number</a:t>
                      </a:r>
                    </a:p>
                  </a:txBody>
                  <a:tcPr/>
                </a:tc>
                <a:extLst>
                  <a:ext uri="{0D108BD9-81ED-4DB2-BD59-A6C34878D82A}">
                    <a16:rowId xmlns:a16="http://schemas.microsoft.com/office/drawing/2014/main" val="1057668161"/>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Curl, Curl, Curl, Flat – Left, Flat – Right</a:t>
                      </a:r>
                    </a:p>
                  </a:txBody>
                  <a:tcPr anchor="ctr"/>
                </a:tc>
                <a:tc>
                  <a:txBody>
                    <a:bodyPr/>
                    <a:lstStyle/>
                    <a:p>
                      <a:pPr algn="ctr"/>
                      <a:r>
                        <a:rPr lang="en-US" sz="1200" dirty="0">
                          <a:latin typeface="Chivo Light" panose="00000500000000000000" pitchFamily="2" charset="0"/>
                        </a:rPr>
                        <a:t>50</a:t>
                      </a:r>
                    </a:p>
                  </a:txBody>
                  <a:tcPr anchor="ctr"/>
                </a:tc>
                <a:extLst>
                  <a:ext uri="{0D108BD9-81ED-4DB2-BD59-A6C34878D82A}">
                    <a16:rowId xmlns:a16="http://schemas.microsoft.com/office/drawing/2014/main" val="3470034772"/>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Chip – Flat, Chip – Flat, Curl, Curl, Curl</a:t>
                      </a:r>
                    </a:p>
                  </a:txBody>
                  <a:tcPr anchor="ctr"/>
                </a:tc>
                <a:tc>
                  <a:txBody>
                    <a:bodyPr/>
                    <a:lstStyle/>
                    <a:p>
                      <a:pPr algn="ctr"/>
                      <a:r>
                        <a:rPr lang="en-US" sz="1200" dirty="0">
                          <a:latin typeface="Chivo Light" panose="00000500000000000000" pitchFamily="2" charset="0"/>
                        </a:rPr>
                        <a:t>45</a:t>
                      </a:r>
                    </a:p>
                  </a:txBody>
                  <a:tcPr anchor="ctr"/>
                </a:tc>
                <a:extLst>
                  <a:ext uri="{0D108BD9-81ED-4DB2-BD59-A6C34878D82A}">
                    <a16:rowId xmlns:a16="http://schemas.microsoft.com/office/drawing/2014/main" val="1147652863"/>
                  </a:ext>
                </a:extLst>
              </a:tr>
              <a:tr h="291705">
                <a:tc>
                  <a:txBody>
                    <a:bodyPr/>
                    <a:lstStyle/>
                    <a:p>
                      <a:pPr algn="ctr"/>
                      <a:r>
                        <a:rPr lang="en-US" sz="1200" dirty="0">
                          <a:latin typeface="Chivo Light" panose="00000500000000000000" pitchFamily="2" charset="0"/>
                        </a:rPr>
                        <a:t>Beneath, Corner, Deep Cross, Run Fake</a:t>
                      </a:r>
                    </a:p>
                  </a:txBody>
                  <a:tcPr anchor="ctr"/>
                </a:tc>
                <a:tc>
                  <a:txBody>
                    <a:bodyPr/>
                    <a:lstStyle/>
                    <a:p>
                      <a:pPr algn="ctr"/>
                      <a:r>
                        <a:rPr lang="en-US" sz="1200" dirty="0">
                          <a:latin typeface="Chivo Light" panose="00000500000000000000" pitchFamily="2" charset="0"/>
                        </a:rPr>
                        <a:t>32</a:t>
                      </a:r>
                    </a:p>
                  </a:txBody>
                  <a:tcPr anchor="ctr"/>
                </a:tc>
                <a:extLst>
                  <a:ext uri="{0D108BD9-81ED-4DB2-BD59-A6C34878D82A}">
                    <a16:rowId xmlns:a16="http://schemas.microsoft.com/office/drawing/2014/main" val="924176428"/>
                  </a:ext>
                </a:extLst>
              </a:tr>
              <a:tr h="291705">
                <a:tc>
                  <a:txBody>
                    <a:bodyPr/>
                    <a:lstStyle/>
                    <a:p>
                      <a:pPr algn="ctr"/>
                      <a:r>
                        <a:rPr lang="en-US" sz="1200" dirty="0">
                          <a:latin typeface="Chivo Light" panose="00000500000000000000" pitchFamily="2" charset="0"/>
                        </a:rPr>
                        <a:t>Flat – Left, Flat – Right, Over Ball, Slant, Slant</a:t>
                      </a:r>
                    </a:p>
                  </a:txBody>
                  <a:tcPr anchor="ctr"/>
                </a:tc>
                <a:tc>
                  <a:txBody>
                    <a:bodyPr/>
                    <a:lstStyle/>
                    <a:p>
                      <a:pPr algn="ctr"/>
                      <a:r>
                        <a:rPr lang="en-US" sz="1200" dirty="0">
                          <a:latin typeface="Chivo Light" panose="00000500000000000000" pitchFamily="2" charset="0"/>
                        </a:rPr>
                        <a:t>30</a:t>
                      </a:r>
                    </a:p>
                  </a:txBody>
                  <a:tcPr anchor="ctr"/>
                </a:tc>
                <a:extLst>
                  <a:ext uri="{0D108BD9-81ED-4DB2-BD59-A6C34878D82A}">
                    <a16:rowId xmlns:a16="http://schemas.microsoft.com/office/drawing/2014/main" val="2617615536"/>
                  </a:ext>
                </a:extLst>
              </a:tr>
              <a:tr h="291705">
                <a:tc>
                  <a:txBody>
                    <a:bodyPr/>
                    <a:lstStyle/>
                    <a:p>
                      <a:pPr algn="ctr"/>
                      <a:r>
                        <a:rPr lang="en-US" sz="1200" dirty="0">
                          <a:latin typeface="Chivo Light" panose="00000500000000000000" pitchFamily="2" charset="0"/>
                        </a:rPr>
                        <a:t>Curl, Curl, Flat – Left, Flat - Right</a:t>
                      </a:r>
                    </a:p>
                  </a:txBody>
                  <a:tcPr anchor="ctr"/>
                </a:tc>
                <a:tc>
                  <a:txBody>
                    <a:bodyPr/>
                    <a:lstStyle/>
                    <a:p>
                      <a:pPr algn="ctr"/>
                      <a:r>
                        <a:rPr lang="en-US" sz="1200" dirty="0">
                          <a:latin typeface="Chivo Light" panose="00000500000000000000" pitchFamily="2" charset="0"/>
                        </a:rPr>
                        <a:t>25</a:t>
                      </a:r>
                    </a:p>
                  </a:txBody>
                  <a:tcPr anchor="ctr"/>
                </a:tc>
                <a:extLst>
                  <a:ext uri="{0D108BD9-81ED-4DB2-BD59-A6C34878D82A}">
                    <a16:rowId xmlns:a16="http://schemas.microsoft.com/office/drawing/2014/main" val="862010300"/>
                  </a:ext>
                </a:extLst>
              </a:tr>
              <a:tr h="291705">
                <a:tc>
                  <a:txBody>
                    <a:bodyPr/>
                    <a:lstStyle/>
                    <a:p>
                      <a:pPr algn="ctr"/>
                      <a:r>
                        <a:rPr lang="en-US" sz="1200" dirty="0">
                          <a:latin typeface="Chivo Light" panose="00000500000000000000" pitchFamily="2" charset="0"/>
                        </a:rPr>
                        <a:t>Curl, Curl, Flat – Left, Flat – Right, Over Ball</a:t>
                      </a:r>
                    </a:p>
                  </a:txBody>
                  <a:tcPr anchor="ctr"/>
                </a:tc>
                <a:tc>
                  <a:txBody>
                    <a:bodyPr/>
                    <a:lstStyle/>
                    <a:p>
                      <a:pPr algn="ctr"/>
                      <a:r>
                        <a:rPr lang="en-US" sz="1200" dirty="0">
                          <a:latin typeface="Chivo Light" panose="00000500000000000000" pitchFamily="2" charset="0"/>
                        </a:rPr>
                        <a:t>25</a:t>
                      </a:r>
                    </a:p>
                  </a:txBody>
                  <a:tcPr anchor="ctr"/>
                </a:tc>
                <a:extLst>
                  <a:ext uri="{0D108BD9-81ED-4DB2-BD59-A6C34878D82A}">
                    <a16:rowId xmlns:a16="http://schemas.microsoft.com/office/drawing/2014/main" val="1799461364"/>
                  </a:ext>
                </a:extLst>
              </a:tr>
              <a:tr h="291705">
                <a:tc>
                  <a:txBody>
                    <a:bodyPr/>
                    <a:lstStyle/>
                    <a:p>
                      <a:pPr algn="ctr"/>
                      <a:r>
                        <a:rPr lang="en-US" sz="1200" dirty="0">
                          <a:latin typeface="Chivo Light" panose="00000500000000000000" pitchFamily="2" charset="0"/>
                        </a:rPr>
                        <a:t>Out, Run Fake, Screen - Bubble</a:t>
                      </a:r>
                    </a:p>
                  </a:txBody>
                  <a:tcPr anchor="ctr"/>
                </a:tc>
                <a:tc>
                  <a:txBody>
                    <a:bodyPr/>
                    <a:lstStyle/>
                    <a:p>
                      <a:pPr algn="ctr"/>
                      <a:r>
                        <a:rPr lang="en-US" sz="1200" dirty="0">
                          <a:latin typeface="Chivo Light" panose="00000500000000000000" pitchFamily="2" charset="0"/>
                        </a:rPr>
                        <a:t>23</a:t>
                      </a:r>
                    </a:p>
                  </a:txBody>
                  <a:tcPr anchor="ctr"/>
                </a:tc>
                <a:extLst>
                  <a:ext uri="{0D108BD9-81ED-4DB2-BD59-A6C34878D82A}">
                    <a16:rowId xmlns:a16="http://schemas.microsoft.com/office/drawing/2014/main" val="3041350520"/>
                  </a:ext>
                </a:extLst>
              </a:tr>
            </a:tbl>
          </a:graphicData>
        </a:graphic>
      </p:graphicFrame>
      <p:sp>
        <p:nvSpPr>
          <p:cNvPr id="18" name="Text Placeholder 7">
            <a:extLst>
              <a:ext uri="{FF2B5EF4-FFF2-40B4-BE49-F238E27FC236}">
                <a16:creationId xmlns:a16="http://schemas.microsoft.com/office/drawing/2014/main" id="{3E86D080-141E-45C0-AC06-0A0CCF9F2278}"/>
              </a:ext>
            </a:extLst>
          </p:cNvPr>
          <p:cNvSpPr txBox="1">
            <a:spLocks/>
          </p:cNvSpPr>
          <p:nvPr/>
        </p:nvSpPr>
        <p:spPr>
          <a:xfrm>
            <a:off x="669469" y="4994775"/>
            <a:ext cx="4530682" cy="833531"/>
          </a:xfrm>
          <a:prstGeom prst="rect">
            <a:avLst/>
          </a:prstGeom>
        </p:spPr>
        <p:txBody>
          <a:bodyPr vert="horz" lIns="0" tIns="45720" rIns="0" bIns="45720" rtlCol="0">
            <a:normAutofit lnSpcReduction="10000"/>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000" i="1" dirty="0">
                <a:latin typeface="Chivo Light" panose="00000500000000000000" pitchFamily="2" charset="0"/>
              </a:rPr>
              <a:t>** Route combinations that included: </a:t>
            </a:r>
            <a:r>
              <a:rPr lang="en-US" sz="1000" b="1" i="1" dirty="0">
                <a:latin typeface="Chivo Light" panose="00000500000000000000" pitchFamily="2" charset="0"/>
              </a:rPr>
              <a:t>(1.) only screen passes </a:t>
            </a:r>
            <a:r>
              <a:rPr lang="en-US" sz="1000" i="1" dirty="0">
                <a:latin typeface="Chivo Light" panose="00000500000000000000" pitchFamily="2" charset="0"/>
              </a:rPr>
              <a:t>or </a:t>
            </a:r>
            <a:r>
              <a:rPr lang="en-US" sz="1000" b="1" i="1" dirty="0">
                <a:latin typeface="Chivo Light" panose="00000500000000000000" pitchFamily="2" charset="0"/>
              </a:rPr>
              <a:t>(2.) one route and a run fake </a:t>
            </a:r>
            <a:r>
              <a:rPr lang="en-US" sz="1000" i="1" dirty="0">
                <a:latin typeface="Chivo Light" panose="00000500000000000000" pitchFamily="2" charset="0"/>
              </a:rPr>
              <a:t>were excluded. For example, the “Run Fake, Screen – Bubble” combination was run 143 times in 2020. However, given the scope of this Analytics Challenge, I do not believe those </a:t>
            </a:r>
            <a:r>
              <a:rPr lang="en-US" sz="1000" i="1" u="sng" dirty="0">
                <a:latin typeface="Chivo Light" panose="00000500000000000000" pitchFamily="2" charset="0"/>
              </a:rPr>
              <a:t>truly</a:t>
            </a:r>
            <a:r>
              <a:rPr lang="en-US" sz="1000" i="1" dirty="0">
                <a:latin typeface="Chivo Light" panose="00000500000000000000" pitchFamily="2" charset="0"/>
              </a:rPr>
              <a:t> </a:t>
            </a:r>
            <a:r>
              <a:rPr lang="en-US" sz="1000" dirty="0">
                <a:latin typeface="Chivo Light" panose="00000500000000000000" pitchFamily="2" charset="0"/>
              </a:rPr>
              <a:t>constitute route combinations.</a:t>
            </a:r>
            <a:endParaRPr lang="en-US" sz="1000" i="1" dirty="0">
              <a:latin typeface="Chivo Light" panose="00000500000000000000" pitchFamily="2" charset="0"/>
            </a:endParaRPr>
          </a:p>
        </p:txBody>
      </p:sp>
    </p:spTree>
    <p:extLst>
      <p:ext uri="{BB962C8B-B14F-4D97-AF65-F5344CB8AC3E}">
        <p14:creationId xmlns:p14="http://schemas.microsoft.com/office/powerpoint/2010/main" val="56294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4721542" y="421474"/>
            <a:ext cx="6935069" cy="577080"/>
          </a:xfrm>
        </p:spPr>
        <p:txBody>
          <a:bodyPr/>
          <a:lstStyle/>
          <a:p>
            <a:pPr algn="ctr"/>
            <a:r>
              <a:rPr lang="en-US" sz="3200" dirty="0">
                <a:latin typeface="Chivo Black" panose="00000A00000000000000" pitchFamily="2" charset="0"/>
              </a:rPr>
              <a:t>But, Routes Do not </a:t>
            </a:r>
            <a:br>
              <a:rPr lang="en-US" sz="3200" dirty="0">
                <a:latin typeface="Chivo Black" panose="00000A00000000000000" pitchFamily="2" charset="0"/>
              </a:rPr>
            </a:br>
            <a:r>
              <a:rPr lang="en-US" sz="3200" dirty="0">
                <a:latin typeface="Chivo Black" panose="00000A00000000000000" pitchFamily="2" charset="0"/>
              </a:rPr>
              <a:t>Exist in a vacuum </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7</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16" name="Picture Placeholder 15" descr="A football player holding a football&#10;&#10;Description automatically generated">
            <a:extLst>
              <a:ext uri="{FF2B5EF4-FFF2-40B4-BE49-F238E27FC236}">
                <a16:creationId xmlns:a16="http://schemas.microsoft.com/office/drawing/2014/main" id="{DFD52DB6-1B87-4FA0-A5F4-EDAEE8E165A7}"/>
              </a:ext>
            </a:extLst>
          </p:cNvPr>
          <p:cNvPicPr>
            <a:picLocks noGrp="1" noChangeAspect="1"/>
          </p:cNvPicPr>
          <p:nvPr>
            <p:ph type="pic" sz="quarter" idx="13"/>
          </p:nvPr>
        </p:nvPicPr>
        <p:blipFill>
          <a:blip r:embed="rId3"/>
          <a:srcRect l="20006" r="20006"/>
          <a:stretch>
            <a:fillRect/>
          </a:stretch>
        </p:blipFill>
        <p:spPr>
          <a:xfrm>
            <a:off x="0" y="0"/>
            <a:ext cx="4664029" cy="4373696"/>
          </a:xfrm>
        </p:spPr>
      </p:pic>
      <p:sp>
        <p:nvSpPr>
          <p:cNvPr id="22" name="TextBox 21">
            <a:extLst>
              <a:ext uri="{FF2B5EF4-FFF2-40B4-BE49-F238E27FC236}">
                <a16:creationId xmlns:a16="http://schemas.microsoft.com/office/drawing/2014/main" id="{5C540237-8DEF-4F7E-84A5-7CA856ACB8B1}"/>
              </a:ext>
            </a:extLst>
          </p:cNvPr>
          <p:cNvSpPr txBox="1"/>
          <p:nvPr/>
        </p:nvSpPr>
        <p:spPr>
          <a:xfrm>
            <a:off x="4664029" y="1065358"/>
            <a:ext cx="6134430" cy="7294305"/>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Examining </a:t>
            </a:r>
            <a:r>
              <a:rPr lang="en-US" i="1" dirty="0">
                <a:latin typeface="Chivo Light" panose="00000500000000000000" pitchFamily="2" charset="0"/>
              </a:rPr>
              <a:t>just</a:t>
            </a:r>
            <a:r>
              <a:rPr lang="en-US" dirty="0">
                <a:latin typeface="Chivo Light" panose="00000500000000000000" pitchFamily="2" charset="0"/>
              </a:rPr>
              <a:t> those plays with, for example, three (3) curl routes and two (2) flat routes, is </a:t>
            </a:r>
            <a:r>
              <a:rPr lang="en-US" b="1" dirty="0">
                <a:latin typeface="Chivo Light" panose="00000500000000000000" pitchFamily="2" charset="0"/>
              </a:rPr>
              <a:t>missing the forest for the trees. </a:t>
            </a:r>
          </a:p>
          <a:p>
            <a:pPr>
              <a:lnSpc>
                <a:spcPct val="100000"/>
              </a:lnSpc>
              <a:spcBef>
                <a:spcPts val="0"/>
              </a:spcBef>
            </a:pP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Rather than examining just those 50 instances, this study looks at routes that include at least one (1) of each  of the concepts, regardless if other routes are included.</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For example, the following route combination is included in this expanded definition:</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 core components (highlighted in yellow) of the most popular route combinations from the previous slide are included, as well as “wrinkles” (</a:t>
            </a:r>
            <a:r>
              <a:rPr lang="en-US" dirty="0" err="1">
                <a:latin typeface="Chivo Light" panose="00000500000000000000" pitchFamily="2" charset="0"/>
              </a:rPr>
              <a:t>ie</a:t>
            </a:r>
            <a:r>
              <a:rPr lang="en-US" dirty="0">
                <a:latin typeface="Chivo Light" panose="00000500000000000000" pitchFamily="2" charset="0"/>
              </a:rPr>
              <a:t>., the ‘Dig’ route).</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This allows for this study to compensate for the creativity that we often see from offensive coordinators.</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a:lnSpc>
                <a:spcPct val="100000"/>
              </a:lnSpc>
              <a:spcBef>
                <a:spcPts val="0"/>
              </a:spcBef>
            </a:pPr>
            <a:br>
              <a:rPr lang="en-US" b="1" dirty="0">
                <a:latin typeface="Chivo Light" panose="00000500000000000000" pitchFamily="2" charset="0"/>
              </a:rPr>
            </a:b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p:txBody>
      </p:sp>
      <p:sp>
        <p:nvSpPr>
          <p:cNvPr id="23" name="Rectangle 22">
            <a:extLst>
              <a:ext uri="{FF2B5EF4-FFF2-40B4-BE49-F238E27FC236}">
                <a16:creationId xmlns:a16="http://schemas.microsoft.com/office/drawing/2014/main" id="{915C0EF8-DC8F-465B-9AE3-9A923D12818D}"/>
              </a:ext>
            </a:extLst>
          </p:cNvPr>
          <p:cNvSpPr/>
          <p:nvPr/>
        </p:nvSpPr>
        <p:spPr>
          <a:xfrm>
            <a:off x="5160397" y="4183309"/>
            <a:ext cx="5414838" cy="3693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E69A343-5551-4A65-858A-36D947714BFF}"/>
              </a:ext>
            </a:extLst>
          </p:cNvPr>
          <p:cNvSpPr txBox="1"/>
          <p:nvPr/>
        </p:nvSpPr>
        <p:spPr>
          <a:xfrm>
            <a:off x="4458827" y="4193889"/>
            <a:ext cx="6535972" cy="369332"/>
          </a:xfrm>
          <a:prstGeom prst="rect">
            <a:avLst/>
          </a:prstGeom>
          <a:noFill/>
        </p:spPr>
        <p:txBody>
          <a:bodyPr wrap="square">
            <a:spAutoFit/>
          </a:bodyPr>
          <a:lstStyle/>
          <a:p>
            <a:pPr algn="ctr"/>
            <a:r>
              <a:rPr kumimoji="0" lang="en-US" sz="1800" b="1" i="0" u="none" strike="noStrike" kern="1200" cap="none" spc="0" normalizeH="0" baseline="0" noProof="0" dirty="0">
                <a:ln>
                  <a:noFill/>
                </a:ln>
                <a:solidFill>
                  <a:prstClr val="black"/>
                </a:solidFill>
                <a:effectLst/>
                <a:uLnTx/>
                <a:uFillTx/>
                <a:latin typeface="Chivo Light" panose="00000500000000000000" pitchFamily="2" charset="0"/>
                <a:ea typeface="+mn-ea"/>
                <a:cs typeface="+mn-cs"/>
              </a:rPr>
              <a:t>Dig, </a:t>
            </a:r>
            <a:r>
              <a:rPr kumimoji="0" lang="en-US" sz="1800" b="1" i="0" u="none" strike="noStrike" kern="1200" cap="none" spc="0" normalizeH="0" baseline="0" noProof="0" dirty="0">
                <a:ln>
                  <a:noFill/>
                </a:ln>
                <a:solidFill>
                  <a:prstClr val="black"/>
                </a:solidFill>
                <a:effectLst/>
                <a:highlight>
                  <a:srgbClr val="FFFF00"/>
                </a:highlight>
                <a:uLnTx/>
                <a:uFillTx/>
                <a:latin typeface="Chivo Light" panose="00000500000000000000" pitchFamily="2" charset="0"/>
                <a:ea typeface="+mn-ea"/>
                <a:cs typeface="+mn-cs"/>
              </a:rPr>
              <a:t>Flat – Left</a:t>
            </a:r>
            <a:r>
              <a:rPr kumimoji="0" lang="en-US" sz="1800" b="1" i="0" u="none" strike="noStrike" kern="1200" cap="none" spc="0" normalizeH="0" baseline="0" noProof="0" dirty="0">
                <a:ln>
                  <a:noFill/>
                </a:ln>
                <a:solidFill>
                  <a:prstClr val="black"/>
                </a:solidFill>
                <a:effectLst/>
                <a:uLnTx/>
                <a:uFillTx/>
                <a:latin typeface="Chivo Light" panose="00000500000000000000" pitchFamily="2" charset="0"/>
                <a:ea typeface="+mn-ea"/>
                <a:cs typeface="+mn-cs"/>
              </a:rPr>
              <a:t>, </a:t>
            </a:r>
            <a:r>
              <a:rPr kumimoji="0" lang="en-US" sz="1800" b="1" i="0" u="none" strike="noStrike" kern="1200" cap="none" spc="0" normalizeH="0" baseline="0" noProof="0" dirty="0">
                <a:ln>
                  <a:noFill/>
                </a:ln>
                <a:solidFill>
                  <a:prstClr val="black"/>
                </a:solidFill>
                <a:effectLst/>
                <a:highlight>
                  <a:srgbClr val="FFFF00"/>
                </a:highlight>
                <a:uLnTx/>
                <a:uFillTx/>
                <a:latin typeface="Chivo Light" panose="00000500000000000000" pitchFamily="2" charset="0"/>
                <a:ea typeface="+mn-ea"/>
                <a:cs typeface="+mn-cs"/>
              </a:rPr>
              <a:t>Curl</a:t>
            </a:r>
            <a:r>
              <a:rPr kumimoji="0" lang="en-US" sz="1800" b="1" i="0" u="none" strike="noStrike" kern="1200" cap="none" spc="0" normalizeH="0" baseline="0" noProof="0" dirty="0">
                <a:ln>
                  <a:noFill/>
                </a:ln>
                <a:solidFill>
                  <a:prstClr val="black"/>
                </a:solidFill>
                <a:effectLst/>
                <a:uLnTx/>
                <a:uFillTx/>
                <a:latin typeface="Chivo Light" panose="00000500000000000000" pitchFamily="2" charset="0"/>
                <a:ea typeface="+mn-ea"/>
                <a:cs typeface="+mn-cs"/>
              </a:rPr>
              <a:t>, </a:t>
            </a:r>
            <a:r>
              <a:rPr kumimoji="0" lang="en-US" sz="1800" b="1" i="0" u="none" strike="noStrike" kern="1200" cap="none" spc="0" normalizeH="0" baseline="0" noProof="0" dirty="0">
                <a:ln>
                  <a:noFill/>
                </a:ln>
                <a:solidFill>
                  <a:prstClr val="black"/>
                </a:solidFill>
                <a:effectLst/>
                <a:highlight>
                  <a:srgbClr val="FFFF00"/>
                </a:highlight>
                <a:uLnTx/>
                <a:uFillTx/>
                <a:latin typeface="Chivo Light" panose="00000500000000000000" pitchFamily="2" charset="0"/>
                <a:ea typeface="+mn-ea"/>
                <a:cs typeface="+mn-cs"/>
              </a:rPr>
              <a:t>Flat – Right</a:t>
            </a:r>
            <a:r>
              <a:rPr kumimoji="0" lang="en-US" sz="1800" b="1" i="0" u="none" strike="noStrike" kern="1200" cap="none" spc="0" normalizeH="0" baseline="0" noProof="0" dirty="0">
                <a:ln>
                  <a:noFill/>
                </a:ln>
                <a:solidFill>
                  <a:prstClr val="black"/>
                </a:solidFill>
                <a:effectLst/>
                <a:uLnTx/>
                <a:uFillTx/>
                <a:latin typeface="Chivo Light" panose="00000500000000000000" pitchFamily="2" charset="0"/>
                <a:ea typeface="+mn-ea"/>
                <a:cs typeface="+mn-cs"/>
              </a:rPr>
              <a:t>, </a:t>
            </a:r>
            <a:r>
              <a:rPr kumimoji="0" lang="en-US" sz="1800" b="1" i="0" u="none" strike="noStrike" kern="1200" cap="none" spc="0" normalizeH="0" baseline="0" noProof="0" dirty="0">
                <a:ln>
                  <a:noFill/>
                </a:ln>
                <a:solidFill>
                  <a:prstClr val="black"/>
                </a:solidFill>
                <a:effectLst/>
                <a:highlight>
                  <a:srgbClr val="FFFF00"/>
                </a:highlight>
                <a:uLnTx/>
                <a:uFillTx/>
                <a:latin typeface="Chivo Light" panose="00000500000000000000" pitchFamily="2" charset="0"/>
                <a:ea typeface="+mn-ea"/>
                <a:cs typeface="+mn-cs"/>
              </a:rPr>
              <a:t>Curl</a:t>
            </a:r>
            <a:endParaRPr lang="en-US" b="1" dirty="0">
              <a:highlight>
                <a:srgbClr val="FFFF00"/>
              </a:highlight>
            </a:endParaRPr>
          </a:p>
        </p:txBody>
      </p:sp>
    </p:spTree>
    <p:extLst>
      <p:ext uri="{BB962C8B-B14F-4D97-AF65-F5344CB8AC3E}">
        <p14:creationId xmlns:p14="http://schemas.microsoft.com/office/powerpoint/2010/main" val="835267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paper texture">
            <a:extLst>
              <a:ext uri="{FF2B5EF4-FFF2-40B4-BE49-F238E27FC236}">
                <a16:creationId xmlns:a16="http://schemas.microsoft.com/office/drawing/2014/main" id="{011CA532-F03F-4463-A917-38C1B001575F}"/>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135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sz="half" idx="2"/>
          </p:nvPr>
        </p:nvSpPr>
        <p:spPr>
          <a:xfrm>
            <a:off x="608637" y="783204"/>
            <a:ext cx="3932237" cy="1486893"/>
          </a:xfrm>
        </p:spPr>
        <p:txBody>
          <a:bodyPr>
            <a:normAutofit/>
          </a:bodyPr>
          <a:lstStyle/>
          <a:p>
            <a:r>
              <a:rPr lang="en-US" sz="1400" dirty="0">
                <a:latin typeface="Chivo Light" panose="00000500000000000000" pitchFamily="2" charset="0"/>
              </a:rPr>
              <a:t>After filtering with </a:t>
            </a:r>
            <a:r>
              <a:rPr lang="en-US" sz="1400" i="1" dirty="0">
                <a:latin typeface="Chivo Light" panose="00000500000000000000" pitchFamily="2" charset="0"/>
              </a:rPr>
              <a:t>`</a:t>
            </a:r>
            <a:r>
              <a:rPr lang="en-US" sz="1400" i="1" dirty="0" err="1">
                <a:latin typeface="Chivo Light" panose="00000500000000000000" pitchFamily="2" charset="0"/>
              </a:rPr>
              <a:t>str_detect</a:t>
            </a:r>
            <a:r>
              <a:rPr lang="en-US" sz="1400" i="1" dirty="0">
                <a:latin typeface="Chivo Light" panose="00000500000000000000" pitchFamily="2" charset="0"/>
              </a:rPr>
              <a:t>`</a:t>
            </a:r>
            <a:r>
              <a:rPr lang="en-US" sz="1400" dirty="0">
                <a:latin typeface="Chivo Light" panose="00000500000000000000" pitchFamily="2" charset="0"/>
              </a:rPr>
              <a:t> to find those offensive plays that include at least the core components of the route combos in the below chart, we can fully calculate the number of times the route combinations were run in the 2020 season:</a:t>
            </a:r>
          </a:p>
          <a:p>
            <a:endParaRPr lang="en-US" sz="1400" dirty="0">
              <a:latin typeface="Chivo Light" panose="00000500000000000000" pitchFamily="2" charset="0"/>
            </a:endParaRP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a:xfrm>
            <a:off x="9125680" y="6356350"/>
            <a:ext cx="2743200" cy="365125"/>
          </a:xfrm>
        </p:spPr>
        <p:txBody>
          <a:bodyPr>
            <a:normAutofit/>
          </a:bodyPr>
          <a:lstStyle/>
          <a:p>
            <a:pPr>
              <a:lnSpc>
                <a:spcPct val="90000"/>
              </a:lnSpc>
              <a:spcAft>
                <a:spcPts val="600"/>
              </a:spcAft>
            </a:pPr>
            <a:fld id="{8C2E478F-E849-4A8C-AF1F-CBCC78A7CBFA}" type="slidenum">
              <a:rPr lang="en-US" smtClean="0"/>
              <a:pPr>
                <a:lnSpc>
                  <a:spcPct val="90000"/>
                </a:lnSpc>
                <a:spcAft>
                  <a:spcPts val="600"/>
                </a:spcAft>
              </a:pPr>
              <a:t>8</a:t>
            </a:fld>
            <a:endParaRPr lang="en-US" dirty="0"/>
          </a:p>
        </p:txBody>
      </p:sp>
      <p:sp>
        <p:nvSpPr>
          <p:cNvPr id="11" name="Title 10">
            <a:extLst>
              <a:ext uri="{FF2B5EF4-FFF2-40B4-BE49-F238E27FC236}">
                <a16:creationId xmlns:a16="http://schemas.microsoft.com/office/drawing/2014/main" id="{69A12317-EE28-4FC6-AF18-CAA8EB55C507}"/>
              </a:ext>
            </a:extLst>
          </p:cNvPr>
          <p:cNvSpPr>
            <a:spLocks noGrp="1"/>
          </p:cNvSpPr>
          <p:nvPr>
            <p:ph type="title"/>
          </p:nvPr>
        </p:nvSpPr>
        <p:spPr>
          <a:xfrm>
            <a:off x="608639" y="91437"/>
            <a:ext cx="5641086" cy="560567"/>
          </a:xfrm>
        </p:spPr>
        <p:txBody>
          <a:bodyPr>
            <a:normAutofit fontScale="90000"/>
          </a:bodyPr>
          <a:lstStyle/>
          <a:p>
            <a:r>
              <a:rPr lang="en-US" dirty="0">
                <a:latin typeface="Chivo Black" panose="00000A00000000000000" pitchFamily="2" charset="0"/>
              </a:rPr>
              <a:t>Updated Route Numbers</a:t>
            </a:r>
          </a:p>
        </p:txBody>
      </p:sp>
      <p:cxnSp>
        <p:nvCxnSpPr>
          <p:cNvPr id="14" name="Straight Connector 13">
            <a:extLst>
              <a:ext uri="{FF2B5EF4-FFF2-40B4-BE49-F238E27FC236}">
                <a16:creationId xmlns:a16="http://schemas.microsoft.com/office/drawing/2014/main" id="{C9853E55-6976-4AFE-96E8-38C7D5309204}"/>
              </a:ext>
            </a:extLst>
          </p:cNvPr>
          <p:cNvCxnSpPr/>
          <p:nvPr/>
        </p:nvCxnSpPr>
        <p:spPr>
          <a:xfrm>
            <a:off x="608638" y="2282030"/>
            <a:ext cx="4591515"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6">
            <a:extLst>
              <a:ext uri="{FF2B5EF4-FFF2-40B4-BE49-F238E27FC236}">
                <a16:creationId xmlns:a16="http://schemas.microsoft.com/office/drawing/2014/main" id="{704BB2A0-F6A3-4F5C-90BD-518DAD2AAFDB}"/>
              </a:ext>
            </a:extLst>
          </p:cNvPr>
          <p:cNvSpPr txBox="1"/>
          <p:nvPr/>
        </p:nvSpPr>
        <p:spPr>
          <a:xfrm>
            <a:off x="8652669" y="6356350"/>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graphicFrame>
        <p:nvGraphicFramePr>
          <p:cNvPr id="15" name="Table 17">
            <a:extLst>
              <a:ext uri="{FF2B5EF4-FFF2-40B4-BE49-F238E27FC236}">
                <a16:creationId xmlns:a16="http://schemas.microsoft.com/office/drawing/2014/main" id="{B3EC2A94-0FC9-47D0-B195-066E6757242F}"/>
              </a:ext>
            </a:extLst>
          </p:cNvPr>
          <p:cNvGraphicFramePr>
            <a:graphicFrameLocks noGrp="1"/>
          </p:cNvGraphicFramePr>
          <p:nvPr>
            <p:extLst>
              <p:ext uri="{D42A27DB-BD31-4B8C-83A1-F6EECF244321}">
                <p14:modId xmlns:p14="http://schemas.microsoft.com/office/powerpoint/2010/main" val="3045696399"/>
              </p:ext>
            </p:extLst>
          </p:nvPr>
        </p:nvGraphicFramePr>
        <p:xfrm>
          <a:off x="608637" y="2361536"/>
          <a:ext cx="4591514" cy="2407695"/>
        </p:xfrm>
        <a:graphic>
          <a:graphicData uri="http://schemas.openxmlformats.org/drawingml/2006/table">
            <a:tbl>
              <a:tblPr firstRow="1" bandRow="1">
                <a:tableStyleId>{5C22544A-7EE6-4342-B048-85BDC9FD1C3A}</a:tableStyleId>
              </a:tblPr>
              <a:tblGrid>
                <a:gridCol w="3486285">
                  <a:extLst>
                    <a:ext uri="{9D8B030D-6E8A-4147-A177-3AD203B41FA5}">
                      <a16:colId xmlns:a16="http://schemas.microsoft.com/office/drawing/2014/main" val="736434038"/>
                    </a:ext>
                  </a:extLst>
                </a:gridCol>
                <a:gridCol w="1105229">
                  <a:extLst>
                    <a:ext uri="{9D8B030D-6E8A-4147-A177-3AD203B41FA5}">
                      <a16:colId xmlns:a16="http://schemas.microsoft.com/office/drawing/2014/main" val="529221164"/>
                    </a:ext>
                  </a:extLst>
                </a:gridCol>
              </a:tblGrid>
              <a:tr h="291705">
                <a:tc>
                  <a:txBody>
                    <a:bodyPr/>
                    <a:lstStyle/>
                    <a:p>
                      <a:pPr algn="ctr"/>
                      <a:r>
                        <a:rPr lang="en-US" dirty="0">
                          <a:latin typeface="Chivo Black" panose="00000A00000000000000" pitchFamily="2" charset="0"/>
                        </a:rPr>
                        <a:t>Route Combos</a:t>
                      </a:r>
                    </a:p>
                  </a:txBody>
                  <a:tcPr/>
                </a:tc>
                <a:tc>
                  <a:txBody>
                    <a:bodyPr/>
                    <a:lstStyle/>
                    <a:p>
                      <a:pPr algn="ctr"/>
                      <a:r>
                        <a:rPr lang="en-US" dirty="0">
                          <a:latin typeface="Chivo Black" panose="00000A00000000000000" pitchFamily="2" charset="0"/>
                        </a:rPr>
                        <a:t>Number</a:t>
                      </a:r>
                    </a:p>
                  </a:txBody>
                  <a:tcPr/>
                </a:tc>
                <a:extLst>
                  <a:ext uri="{0D108BD9-81ED-4DB2-BD59-A6C34878D82A}">
                    <a16:rowId xmlns:a16="http://schemas.microsoft.com/office/drawing/2014/main" val="1057668161"/>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Chip – Flat, Chip – Flat, Curl, Curl, Curl</a:t>
                      </a:r>
                    </a:p>
                  </a:txBody>
                  <a:tcPr anchor="ctr"/>
                </a:tc>
                <a:tc>
                  <a:txBody>
                    <a:bodyPr/>
                    <a:lstStyle/>
                    <a:p>
                      <a:pPr algn="ctr"/>
                      <a:r>
                        <a:rPr lang="en-US" sz="1200" dirty="0">
                          <a:latin typeface="Chivo Light" panose="00000500000000000000" pitchFamily="2" charset="0"/>
                        </a:rPr>
                        <a:t>802</a:t>
                      </a:r>
                    </a:p>
                  </a:txBody>
                  <a:tcPr anchor="ctr"/>
                </a:tc>
                <a:extLst>
                  <a:ext uri="{0D108BD9-81ED-4DB2-BD59-A6C34878D82A}">
                    <a16:rowId xmlns:a16="http://schemas.microsoft.com/office/drawing/2014/main" val="3470034772"/>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Curl, Curl, Curl, Flat – Left, Flat – Right</a:t>
                      </a:r>
                    </a:p>
                  </a:txBody>
                  <a:tcPr anchor="ctr"/>
                </a:tc>
                <a:tc>
                  <a:txBody>
                    <a:bodyPr/>
                    <a:lstStyle/>
                    <a:p>
                      <a:pPr algn="ctr"/>
                      <a:r>
                        <a:rPr lang="en-US" sz="1200" dirty="0">
                          <a:latin typeface="Chivo Light" panose="00000500000000000000" pitchFamily="2" charset="0"/>
                        </a:rPr>
                        <a:t>313</a:t>
                      </a:r>
                    </a:p>
                  </a:txBody>
                  <a:tcPr anchor="ctr"/>
                </a:tc>
                <a:extLst>
                  <a:ext uri="{0D108BD9-81ED-4DB2-BD59-A6C34878D82A}">
                    <a16:rowId xmlns:a16="http://schemas.microsoft.com/office/drawing/2014/main" val="2262945156"/>
                  </a:ext>
                </a:extLst>
              </a:tr>
              <a:tr h="291705">
                <a:tc>
                  <a:txBody>
                    <a:bodyPr/>
                    <a:lstStyle/>
                    <a:p>
                      <a:pPr algn="ctr"/>
                      <a:r>
                        <a:rPr lang="en-US" sz="1200" dirty="0">
                          <a:latin typeface="Chivo Light" panose="00000500000000000000" pitchFamily="2" charset="0"/>
                        </a:rPr>
                        <a:t>Beneath, Corner, Deep Cross, Run Fake</a:t>
                      </a:r>
                    </a:p>
                  </a:txBody>
                  <a:tcPr anchor="ctr"/>
                </a:tc>
                <a:tc>
                  <a:txBody>
                    <a:bodyPr/>
                    <a:lstStyle/>
                    <a:p>
                      <a:pPr algn="ctr"/>
                      <a:r>
                        <a:rPr lang="en-US" sz="1200" dirty="0">
                          <a:latin typeface="Chivo Light" panose="00000500000000000000" pitchFamily="2" charset="0"/>
                        </a:rPr>
                        <a:t>125</a:t>
                      </a:r>
                    </a:p>
                  </a:txBody>
                  <a:tcPr anchor="ctr"/>
                </a:tc>
                <a:extLst>
                  <a:ext uri="{0D108BD9-81ED-4DB2-BD59-A6C34878D82A}">
                    <a16:rowId xmlns:a16="http://schemas.microsoft.com/office/drawing/2014/main" val="924176428"/>
                  </a:ext>
                </a:extLst>
              </a:tr>
              <a:tr h="291705">
                <a:tc>
                  <a:txBody>
                    <a:bodyPr/>
                    <a:lstStyle/>
                    <a:p>
                      <a:pPr algn="ctr"/>
                      <a:r>
                        <a:rPr lang="en-US" sz="1200" dirty="0">
                          <a:latin typeface="Chivo Light" panose="00000500000000000000" pitchFamily="2" charset="0"/>
                        </a:rPr>
                        <a:t>Flat – Left, Flat – Right, Over Ball, Slant, Slant</a:t>
                      </a:r>
                    </a:p>
                  </a:txBody>
                  <a:tcPr anchor="ctr"/>
                </a:tc>
                <a:tc>
                  <a:txBody>
                    <a:bodyPr/>
                    <a:lstStyle/>
                    <a:p>
                      <a:pPr algn="ctr"/>
                      <a:r>
                        <a:rPr lang="en-US" sz="1200" dirty="0">
                          <a:latin typeface="Chivo Light" panose="00000500000000000000" pitchFamily="2" charset="0"/>
                        </a:rPr>
                        <a:t>51</a:t>
                      </a:r>
                    </a:p>
                  </a:txBody>
                  <a:tcPr anchor="ctr"/>
                </a:tc>
                <a:extLst>
                  <a:ext uri="{0D108BD9-81ED-4DB2-BD59-A6C34878D82A}">
                    <a16:rowId xmlns:a16="http://schemas.microsoft.com/office/drawing/2014/main" val="2617615536"/>
                  </a:ext>
                </a:extLst>
              </a:tr>
              <a:tr h="291705">
                <a:tc>
                  <a:txBody>
                    <a:bodyPr/>
                    <a:lstStyle/>
                    <a:p>
                      <a:pPr algn="ctr"/>
                      <a:r>
                        <a:rPr lang="en-US" sz="1200" dirty="0">
                          <a:latin typeface="Chivo Light" panose="00000500000000000000" pitchFamily="2" charset="0"/>
                        </a:rPr>
                        <a:t>Curl, Curl, Flat – Left, Flat – Right, Over Ball</a:t>
                      </a:r>
                    </a:p>
                  </a:txBody>
                  <a:tcPr anchor="ctr"/>
                </a:tc>
                <a:tc>
                  <a:txBody>
                    <a:bodyPr/>
                    <a:lstStyle/>
                    <a:p>
                      <a:pPr algn="ctr"/>
                      <a:r>
                        <a:rPr lang="en-US" sz="1200" dirty="0">
                          <a:latin typeface="Chivo Light" panose="00000500000000000000" pitchFamily="2" charset="0"/>
                        </a:rPr>
                        <a:t>48</a:t>
                      </a:r>
                    </a:p>
                  </a:txBody>
                  <a:tcPr anchor="ctr"/>
                </a:tc>
                <a:extLst>
                  <a:ext uri="{0D108BD9-81ED-4DB2-BD59-A6C34878D82A}">
                    <a16:rowId xmlns:a16="http://schemas.microsoft.com/office/drawing/2014/main" val="554271888"/>
                  </a:ext>
                </a:extLst>
              </a:tr>
              <a:tr h="291705">
                <a:tc>
                  <a:txBody>
                    <a:bodyPr/>
                    <a:lstStyle/>
                    <a:p>
                      <a:pPr algn="ctr"/>
                      <a:r>
                        <a:rPr lang="en-US" sz="1200" dirty="0">
                          <a:latin typeface="Chivo Light" panose="00000500000000000000" pitchFamily="2" charset="0"/>
                        </a:rPr>
                        <a:t>Out, Run Fake, Screen - Bubble</a:t>
                      </a:r>
                    </a:p>
                  </a:txBody>
                  <a:tcPr anchor="ctr"/>
                </a:tc>
                <a:tc>
                  <a:txBody>
                    <a:bodyPr/>
                    <a:lstStyle/>
                    <a:p>
                      <a:pPr algn="ctr"/>
                      <a:r>
                        <a:rPr lang="en-US" sz="1200" dirty="0">
                          <a:latin typeface="Chivo Light" panose="00000500000000000000" pitchFamily="2" charset="0"/>
                        </a:rPr>
                        <a:t>27</a:t>
                      </a:r>
                    </a:p>
                  </a:txBody>
                  <a:tcPr anchor="ctr"/>
                </a:tc>
                <a:extLst>
                  <a:ext uri="{0D108BD9-81ED-4DB2-BD59-A6C34878D82A}">
                    <a16:rowId xmlns:a16="http://schemas.microsoft.com/office/drawing/2014/main" val="284628949"/>
                  </a:ext>
                </a:extLst>
              </a:tr>
              <a:tr h="291705">
                <a:tc>
                  <a:txBody>
                    <a:bodyPr/>
                    <a:lstStyle/>
                    <a:p>
                      <a:pPr algn="ctr"/>
                      <a:r>
                        <a:rPr lang="en-US" sz="1200" dirty="0">
                          <a:latin typeface="Chivo Light" panose="00000500000000000000" pitchFamily="2" charset="0"/>
                        </a:rPr>
                        <a:t>Curl, Curl, Flat – Left, Flat - Right</a:t>
                      </a:r>
                    </a:p>
                  </a:txBody>
                  <a:tcPr anchor="ctr"/>
                </a:tc>
                <a:tc>
                  <a:txBody>
                    <a:bodyPr/>
                    <a:lstStyle/>
                    <a:p>
                      <a:pPr algn="ctr"/>
                      <a:r>
                        <a:rPr lang="en-US" sz="1200" dirty="0">
                          <a:latin typeface="Chivo Light" panose="00000500000000000000" pitchFamily="2" charset="0"/>
                        </a:rPr>
                        <a:t>25</a:t>
                      </a:r>
                    </a:p>
                  </a:txBody>
                  <a:tcPr anchor="ctr"/>
                </a:tc>
                <a:extLst>
                  <a:ext uri="{0D108BD9-81ED-4DB2-BD59-A6C34878D82A}">
                    <a16:rowId xmlns:a16="http://schemas.microsoft.com/office/drawing/2014/main" val="1799461364"/>
                  </a:ext>
                </a:extLst>
              </a:tr>
            </a:tbl>
          </a:graphicData>
        </a:graphic>
      </p:graphicFrame>
      <p:sp>
        <p:nvSpPr>
          <p:cNvPr id="18" name="Text Placeholder 7">
            <a:extLst>
              <a:ext uri="{FF2B5EF4-FFF2-40B4-BE49-F238E27FC236}">
                <a16:creationId xmlns:a16="http://schemas.microsoft.com/office/drawing/2014/main" id="{3E86D080-141E-45C0-AC06-0A0CCF9F2278}"/>
              </a:ext>
            </a:extLst>
          </p:cNvPr>
          <p:cNvSpPr txBox="1">
            <a:spLocks/>
          </p:cNvSpPr>
          <p:nvPr/>
        </p:nvSpPr>
        <p:spPr>
          <a:xfrm>
            <a:off x="653567" y="4805013"/>
            <a:ext cx="4530682" cy="833531"/>
          </a:xfrm>
          <a:prstGeom prst="rect">
            <a:avLst/>
          </a:prstGeom>
        </p:spPr>
        <p:txBody>
          <a:bodyPr vert="horz" lIns="0" tIns="45720" rIns="0" bIns="45720" rtlCol="0">
            <a:normAutofit lnSpcReduction="10000"/>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000" i="1" dirty="0">
                <a:latin typeface="Chivo Light" panose="00000500000000000000" pitchFamily="2" charset="0"/>
              </a:rPr>
              <a:t>** Route combinations that included: </a:t>
            </a:r>
            <a:r>
              <a:rPr lang="en-US" sz="1000" b="1" i="1" dirty="0">
                <a:latin typeface="Chivo Light" panose="00000500000000000000" pitchFamily="2" charset="0"/>
              </a:rPr>
              <a:t>(1.) only screen passes </a:t>
            </a:r>
            <a:r>
              <a:rPr lang="en-US" sz="1000" i="1" dirty="0">
                <a:latin typeface="Chivo Light" panose="00000500000000000000" pitchFamily="2" charset="0"/>
              </a:rPr>
              <a:t>or </a:t>
            </a:r>
            <a:r>
              <a:rPr lang="en-US" sz="1000" b="1" i="1" dirty="0">
                <a:latin typeface="Chivo Light" panose="00000500000000000000" pitchFamily="2" charset="0"/>
              </a:rPr>
              <a:t>(2.) one route and a run fake </a:t>
            </a:r>
            <a:r>
              <a:rPr lang="en-US" sz="1000" i="1" dirty="0">
                <a:latin typeface="Chivo Light" panose="00000500000000000000" pitchFamily="2" charset="0"/>
              </a:rPr>
              <a:t>were excluded. For example, the “Run Fake, Screen – Bubble” combination was run 143 times in 2020. However, given the scope of this Analytics Challenge, I do not believe those </a:t>
            </a:r>
            <a:r>
              <a:rPr lang="en-US" sz="1000" i="1" u="sng" dirty="0">
                <a:latin typeface="Chivo Light" panose="00000500000000000000" pitchFamily="2" charset="0"/>
              </a:rPr>
              <a:t>truly</a:t>
            </a:r>
            <a:r>
              <a:rPr lang="en-US" sz="1000" i="1" dirty="0">
                <a:latin typeface="Chivo Light" panose="00000500000000000000" pitchFamily="2" charset="0"/>
              </a:rPr>
              <a:t> </a:t>
            </a:r>
            <a:r>
              <a:rPr lang="en-US" sz="1000" dirty="0">
                <a:latin typeface="Chivo Light" panose="00000500000000000000" pitchFamily="2" charset="0"/>
              </a:rPr>
              <a:t>constitute route combinations.</a:t>
            </a:r>
            <a:endParaRPr lang="en-US" sz="1000" i="1" dirty="0">
              <a:latin typeface="Chivo Light" panose="00000500000000000000" pitchFamily="2" charset="0"/>
            </a:endParaRPr>
          </a:p>
        </p:txBody>
      </p:sp>
      <p:pic>
        <p:nvPicPr>
          <p:cNvPr id="13" name="Content Placeholder 12" descr="Graphical user interface, text, chat or text message&#10;&#10;Description automatically generated">
            <a:extLst>
              <a:ext uri="{FF2B5EF4-FFF2-40B4-BE49-F238E27FC236}">
                <a16:creationId xmlns:a16="http://schemas.microsoft.com/office/drawing/2014/main" id="{0CF598CB-216F-4E85-A22A-014CBCE5F38D}"/>
              </a:ext>
            </a:extLst>
          </p:cNvPr>
          <p:cNvPicPr>
            <a:picLocks noGrp="1" noChangeAspect="1"/>
          </p:cNvPicPr>
          <p:nvPr>
            <p:ph idx="1"/>
          </p:nvPr>
        </p:nvPicPr>
        <p:blipFill>
          <a:blip r:embed="rId5"/>
          <a:stretch>
            <a:fillRect/>
          </a:stretch>
        </p:blipFill>
        <p:spPr>
          <a:xfrm>
            <a:off x="6220899" y="457200"/>
            <a:ext cx="4863540" cy="5610225"/>
          </a:xfrm>
        </p:spPr>
      </p:pic>
    </p:spTree>
    <p:extLst>
      <p:ext uri="{BB962C8B-B14F-4D97-AF65-F5344CB8AC3E}">
        <p14:creationId xmlns:p14="http://schemas.microsoft.com/office/powerpoint/2010/main" val="943271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380447" y="210737"/>
            <a:ext cx="6935069" cy="577080"/>
          </a:xfrm>
        </p:spPr>
        <p:txBody>
          <a:bodyPr/>
          <a:lstStyle/>
          <a:p>
            <a:pPr algn="ctr"/>
            <a:r>
              <a:rPr lang="en-US" sz="3200" dirty="0">
                <a:latin typeface="Chivo Black" panose="00000A00000000000000" pitchFamily="2" charset="0"/>
              </a:rPr>
              <a:t>Top- Level Results:</a:t>
            </a:r>
            <a:br>
              <a:rPr lang="en-US" sz="3200" dirty="0">
                <a:latin typeface="Chivo Black" panose="00000A00000000000000" pitchFamily="2" charset="0"/>
              </a:rPr>
            </a:br>
            <a:r>
              <a:rPr lang="en-US" sz="1600" i="1" dirty="0">
                <a:latin typeface="Chivo Light" panose="00000500000000000000" pitchFamily="2" charset="0"/>
              </a:rPr>
              <a:t>Avg. EPA/Combo vs. Coverage Scheme</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9</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677305" y="6376205"/>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22" name="TextBox 21">
            <a:extLst>
              <a:ext uri="{FF2B5EF4-FFF2-40B4-BE49-F238E27FC236}">
                <a16:creationId xmlns:a16="http://schemas.microsoft.com/office/drawing/2014/main" id="{5C540237-8DEF-4F7E-84A5-7CA856ACB8B1}"/>
              </a:ext>
            </a:extLst>
          </p:cNvPr>
          <p:cNvSpPr txBox="1"/>
          <p:nvPr/>
        </p:nvSpPr>
        <p:spPr>
          <a:xfrm>
            <a:off x="103902" y="782627"/>
            <a:ext cx="6134430" cy="2031325"/>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To start our examination, we will use EPA (expected points added) per route combo against the coverage scheme it was run against.</a:t>
            </a: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a:lnSpc>
                <a:spcPct val="100000"/>
              </a:lnSpc>
              <a:spcBef>
                <a:spcPts val="0"/>
              </a:spcBef>
            </a:pPr>
            <a:br>
              <a:rPr lang="en-US" b="1" dirty="0">
                <a:latin typeface="Chivo Light" panose="00000500000000000000" pitchFamily="2" charset="0"/>
              </a:rPr>
            </a:b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p:txBody>
      </p:sp>
      <p:pic>
        <p:nvPicPr>
          <p:cNvPr id="6" name="Picture Placeholder 5" descr="A person in a football uniform running on a football field&#10;&#10;Description automatically generated with medium confidence">
            <a:extLst>
              <a:ext uri="{FF2B5EF4-FFF2-40B4-BE49-F238E27FC236}">
                <a16:creationId xmlns:a16="http://schemas.microsoft.com/office/drawing/2014/main" id="{5280CC4C-F06E-47A5-AEEB-4E2B42E1E3D9}"/>
              </a:ext>
            </a:extLst>
          </p:cNvPr>
          <p:cNvPicPr>
            <a:picLocks noGrp="1" noChangeAspect="1"/>
          </p:cNvPicPr>
          <p:nvPr>
            <p:ph type="pic" sz="quarter" idx="13"/>
          </p:nvPr>
        </p:nvPicPr>
        <p:blipFill>
          <a:blip r:embed="rId3"/>
          <a:srcRect l="13632" r="13632"/>
          <a:stretch>
            <a:fillRect/>
          </a:stretch>
        </p:blipFill>
        <p:spPr>
          <a:xfrm>
            <a:off x="9109942" y="0"/>
            <a:ext cx="3077922" cy="2886323"/>
          </a:xfrm>
        </p:spPr>
      </p:pic>
      <p:pic>
        <p:nvPicPr>
          <p:cNvPr id="9" name="Picture 8" descr="A picture containing chart&#10;&#10;Description automatically generated">
            <a:extLst>
              <a:ext uri="{FF2B5EF4-FFF2-40B4-BE49-F238E27FC236}">
                <a16:creationId xmlns:a16="http://schemas.microsoft.com/office/drawing/2014/main" id="{973147F8-70EE-4720-8985-8DF80CA4CD7D}"/>
              </a:ext>
            </a:extLst>
          </p:cNvPr>
          <p:cNvPicPr>
            <a:picLocks noChangeAspect="1"/>
          </p:cNvPicPr>
          <p:nvPr/>
        </p:nvPicPr>
        <p:blipFill>
          <a:blip r:embed="rId4"/>
          <a:stretch>
            <a:fillRect/>
          </a:stretch>
        </p:blipFill>
        <p:spPr>
          <a:xfrm>
            <a:off x="408725" y="1825135"/>
            <a:ext cx="6878511" cy="4555475"/>
          </a:xfrm>
          <a:prstGeom prst="rect">
            <a:avLst/>
          </a:prstGeom>
        </p:spPr>
      </p:pic>
      <p:sp>
        <p:nvSpPr>
          <p:cNvPr id="17" name="Text Placeholder 7">
            <a:extLst>
              <a:ext uri="{FF2B5EF4-FFF2-40B4-BE49-F238E27FC236}">
                <a16:creationId xmlns:a16="http://schemas.microsoft.com/office/drawing/2014/main" id="{5E1262E3-DF0A-4E90-BB0F-5DDC2C80E063}"/>
              </a:ext>
            </a:extLst>
          </p:cNvPr>
          <p:cNvSpPr txBox="1">
            <a:spLocks/>
          </p:cNvSpPr>
          <p:nvPr/>
        </p:nvSpPr>
        <p:spPr>
          <a:xfrm>
            <a:off x="7592059" y="2952755"/>
            <a:ext cx="3932237" cy="2767864"/>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hivo Light" panose="00000500000000000000" pitchFamily="2" charset="0"/>
              </a:rPr>
              <a:t>The most successful route combination was ‘Combo 5’ against a Cover 0 defensive scheme with an </a:t>
            </a:r>
            <a:r>
              <a:rPr lang="en-US" b="1" u="sng" dirty="0">
                <a:latin typeface="Chivo Light" panose="00000500000000000000" pitchFamily="2" charset="0"/>
              </a:rPr>
              <a:t>EPA of +3.05.</a:t>
            </a:r>
          </a:p>
          <a:p>
            <a:r>
              <a:rPr lang="en-US" dirty="0">
                <a:latin typeface="Chivo Light" panose="00000500000000000000" pitchFamily="2" charset="0"/>
              </a:rPr>
              <a:t>Combo 5 is:</a:t>
            </a:r>
          </a:p>
          <a:p>
            <a:pPr lvl="1"/>
            <a:r>
              <a:rPr lang="en-US" sz="1600" dirty="0">
                <a:latin typeface="Chivo Light" panose="00000500000000000000" pitchFamily="2" charset="0"/>
              </a:rPr>
              <a:t>Curl</a:t>
            </a:r>
          </a:p>
          <a:p>
            <a:pPr lvl="1"/>
            <a:r>
              <a:rPr lang="en-US" sz="1600" dirty="0">
                <a:latin typeface="Chivo Light" panose="00000500000000000000" pitchFamily="2" charset="0"/>
              </a:rPr>
              <a:t>Flat – Left</a:t>
            </a:r>
          </a:p>
          <a:p>
            <a:pPr lvl="1"/>
            <a:r>
              <a:rPr lang="en-US" sz="1600" dirty="0">
                <a:latin typeface="Chivo Light" panose="00000500000000000000" pitchFamily="2" charset="0"/>
              </a:rPr>
              <a:t>Flat – Right</a:t>
            </a:r>
          </a:p>
          <a:p>
            <a:pPr lvl="1"/>
            <a:r>
              <a:rPr lang="en-US" sz="1600" dirty="0">
                <a:latin typeface="Chivo Light" panose="00000500000000000000" pitchFamily="2" charset="0"/>
              </a:rPr>
              <a:t>Over Ball</a:t>
            </a:r>
          </a:p>
          <a:p>
            <a:endParaRPr lang="en-US" sz="1400" dirty="0">
              <a:latin typeface="Chivo Light" panose="00000500000000000000" pitchFamily="2" charset="0"/>
            </a:endParaRPr>
          </a:p>
        </p:txBody>
      </p:sp>
    </p:spTree>
    <p:extLst>
      <p:ext uri="{BB962C8B-B14F-4D97-AF65-F5344CB8AC3E}">
        <p14:creationId xmlns:p14="http://schemas.microsoft.com/office/powerpoint/2010/main" val="127430008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3.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Winter presentation</Template>
  <TotalTime>10402</TotalTime>
  <Words>3720</Words>
  <Application>Microsoft Office PowerPoint</Application>
  <PresentationFormat>Widescreen</PresentationFormat>
  <Paragraphs>457</Paragraphs>
  <Slides>25</Slides>
  <Notes>23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Chivo</vt:lpstr>
      <vt:lpstr>Chivo Black</vt:lpstr>
      <vt:lpstr>Chivo Light</vt:lpstr>
      <vt:lpstr>Corbel</vt:lpstr>
      <vt:lpstr>Garamond</vt:lpstr>
      <vt:lpstr>Gill Sans</vt:lpstr>
      <vt:lpstr>Office Theme</vt:lpstr>
      <vt:lpstr>LOCATING AND EXPLOITING PERSONNEL MISMATCHES in Popular route combos and defensive coverage schemes:  A  data-driven analysis </vt:lpstr>
      <vt:lpstr>introduction</vt:lpstr>
      <vt:lpstr>Theoretical Stance</vt:lpstr>
      <vt:lpstr>Theoretical Stance</vt:lpstr>
      <vt:lpstr>Assumptions</vt:lpstr>
      <vt:lpstr>First Glance</vt:lpstr>
      <vt:lpstr>But, Routes Do not  Exist in a vacuum </vt:lpstr>
      <vt:lpstr>Updated Route Numbers</vt:lpstr>
      <vt:lpstr>Top- Level Results: Avg. EPA/Combo vs. Coverage Scheme</vt:lpstr>
      <vt:lpstr>An EPA of +3 is cause for concern</vt:lpstr>
      <vt:lpstr>Creating an adjusted epa via weighted means</vt:lpstr>
      <vt:lpstr>Adjusted top-level Results: Adjusted epa/combo vs. Coverage Scheme</vt:lpstr>
      <vt:lpstr>Final adjusted RESULTS: Which route combos perform best against coverage type?</vt:lpstr>
      <vt:lpstr>Where we stand</vt:lpstr>
      <vt:lpstr>Large Image slide</vt:lpstr>
      <vt:lpstr>The impact of wide receiver positioning</vt:lpstr>
      <vt:lpstr>Avg. Wide Receiver EPA SOC vs. Field order   |   Route combo 3 vs. cover 3</vt:lpstr>
      <vt:lpstr>Merging data</vt:lpstr>
      <vt:lpstr>RESULTS: WHICH DEFENSIVE PLAYERS PERFORM WORST OUT OF SPECIFC SCHEMES AGAINST ROUTE COMBOS?</vt:lpstr>
      <vt:lpstr>So, what now?</vt:lpstr>
      <vt:lpstr>Steelers vs. eagleS 2021 Season: week #1</vt:lpstr>
      <vt:lpstr>This was a league-wide approach It can just as easily be broken down by team</vt:lpstr>
      <vt:lpstr>Conclusion</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Congelio, Bradley</dc:creator>
  <cp:lastModifiedBy>Congelio, Bradley</cp:lastModifiedBy>
  <cp:revision>99</cp:revision>
  <dcterms:created xsi:type="dcterms:W3CDTF">2021-07-15T13:26:54Z</dcterms:created>
  <dcterms:modified xsi:type="dcterms:W3CDTF">2021-07-24T03:40:56Z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